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Candara"/>
      <p:regular r:id="rId36"/>
      <p:bold r:id="rId37"/>
      <p:italic r:id="rId38"/>
      <p:boldItalic r:id="rId39"/>
    </p:embeddedFont>
    <p:embeddedFont>
      <p:font typeface="Arial Black"/>
      <p:regular r:id="rId40"/>
    </p:embeddedFon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15.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7.xml"/><Relationship Id="rId44" Type="http://schemas.openxmlformats.org/officeDocument/2006/relationships/font" Target="fonts/Merriweather-boldItalic.fntdata"/><Relationship Id="rId21" Type="http://schemas.openxmlformats.org/officeDocument/2006/relationships/slide" Target="slides/slide16.xml"/><Relationship Id="rId43" Type="http://schemas.openxmlformats.org/officeDocument/2006/relationships/font" Target="fonts/Merriweather-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andara-bold.fntdata"/><Relationship Id="rId14" Type="http://schemas.openxmlformats.org/officeDocument/2006/relationships/slide" Target="slides/slide9.xml"/><Relationship Id="rId36" Type="http://schemas.openxmlformats.org/officeDocument/2006/relationships/font" Target="fonts/Candara-regular.fntdata"/><Relationship Id="rId17" Type="http://schemas.openxmlformats.org/officeDocument/2006/relationships/slide" Target="slides/slide12.xml"/><Relationship Id="rId39" Type="http://schemas.openxmlformats.org/officeDocument/2006/relationships/font" Target="fonts/Candara-boldItalic.fntdata"/><Relationship Id="rId16" Type="http://schemas.openxmlformats.org/officeDocument/2006/relationships/slide" Target="slides/slide11.xml"/><Relationship Id="rId38" Type="http://schemas.openxmlformats.org/officeDocument/2006/relationships/font" Target="fonts/Candar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mabearlegalforms.com" TargetMode="External"/><Relationship Id="rId3" Type="http://schemas.openxmlformats.org/officeDocument/2006/relationships/hyperlink" Target="https://www.elderlawanswers.com/the-durable-power-of-attorney-1204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highlight>
                  <a:srgbClr val="FFFFFF"/>
                </a:highlight>
                <a:latin typeface="Merriweather"/>
                <a:ea typeface="Merriweather"/>
                <a:cs typeface="Merriweather"/>
                <a:sym typeface="Merriweather"/>
              </a:rPr>
              <a:t>There’s good news about crime in college. In just a decade, </a:t>
            </a:r>
            <a:r>
              <a:rPr b="1" lang="en-US" sz="1300">
                <a:latin typeface="Merriweather"/>
                <a:ea typeface="Merriweather"/>
                <a:cs typeface="Merriweather"/>
                <a:sym typeface="Merriweather"/>
              </a:rPr>
              <a:t>rates of on-campus crime have dropped by 43 percent.</a:t>
            </a:r>
            <a:endParaRPr b="1" sz="1300">
              <a:latin typeface="Merriweather"/>
              <a:ea typeface="Merriweather"/>
              <a:cs typeface="Merriweather"/>
              <a:sym typeface="Merriweather"/>
            </a:endParaRPr>
          </a:p>
          <a:p>
            <a:pPr indent="0" lvl="0" marL="0" marR="0" rtl="0" algn="l">
              <a:spcBef>
                <a:spcPts val="0"/>
              </a:spcBef>
              <a:spcAft>
                <a:spcPts val="0"/>
              </a:spcAft>
              <a:buNone/>
            </a:pPr>
            <a:r>
              <a:rPr lang="en-US" sz="1300">
                <a:highlight>
                  <a:srgbClr val="FFFFFF"/>
                </a:highlight>
                <a:latin typeface="Merriweather"/>
                <a:ea typeface="Merriweather"/>
                <a:cs typeface="Merriweather"/>
                <a:sym typeface="Merriweather"/>
              </a:rPr>
              <a:t>While rates of burglary have gone down significantly, rates of sexual violence are increasing. In 2016, the rate of sexual assault was six per 10,000 students, more than triple what it was in 2001.</a:t>
            </a:r>
            <a:endParaRPr b="1" sz="1300">
              <a:latin typeface="Merriweather"/>
              <a:ea typeface="Merriweather"/>
              <a:cs typeface="Merriweather"/>
              <a:sym typeface="Merriweather"/>
            </a:endParaRPr>
          </a:p>
          <a:p>
            <a:pPr indent="0" lvl="0" marL="0" marR="0" rtl="0" algn="l">
              <a:spcBef>
                <a:spcPts val="0"/>
              </a:spcBef>
              <a:spcAft>
                <a:spcPts val="0"/>
              </a:spcAft>
              <a:buNone/>
            </a:pPr>
            <a:r>
              <a:rPr lang="en-US">
                <a:solidFill>
                  <a:srgbClr val="000000"/>
                </a:solidFill>
                <a:highlight>
                  <a:srgbClr val="FFFFFF"/>
                </a:highlight>
                <a:latin typeface="Arial"/>
                <a:ea typeface="Arial"/>
                <a:cs typeface="Arial"/>
                <a:sym typeface="Arial"/>
              </a:rPr>
              <a:t>In year 2017, the number of reported criminal offenses on college campuses was 38,080. This is based on 6,339 institutions with 11,210 campuses.</a:t>
            </a:r>
            <a:r>
              <a:rPr i="0" lang="en-US" u="none" cap="none" strike="noStrike">
                <a:solidFill>
                  <a:srgbClr val="000000"/>
                </a:solidFill>
                <a:latin typeface="Arial"/>
                <a:ea typeface="Arial"/>
                <a:cs typeface="Arial"/>
                <a:sym typeface="Arial"/>
              </a:rPr>
              <a:t> 1</a:t>
            </a:r>
            <a:r>
              <a:rPr lang="en-US">
                <a:solidFill>
                  <a:srgbClr val="000000"/>
                </a:solidFill>
                <a:latin typeface="Arial"/>
                <a:ea typeface="Arial"/>
                <a:cs typeface="Arial"/>
                <a:sym typeface="Arial"/>
              </a:rPr>
              <a:t>2</a:t>
            </a:r>
            <a:r>
              <a:rPr i="0" lang="en-US" u="none" cap="none" strike="noStrike">
                <a:solidFill>
                  <a:srgbClr val="000000"/>
                </a:solidFill>
                <a:latin typeface="Arial"/>
                <a:ea typeface="Arial"/>
                <a:cs typeface="Arial"/>
                <a:sym typeface="Arial"/>
              </a:rPr>
              <a:t>,500 burglaries. Other commonly reported crimes included forcible sex offenses (6,700 incidents) and motor vehicle theft (</a:t>
            </a:r>
            <a:r>
              <a:rPr lang="en-US">
                <a:solidFill>
                  <a:srgbClr val="000000"/>
                </a:solidFill>
                <a:latin typeface="Arial"/>
                <a:ea typeface="Arial"/>
                <a:cs typeface="Arial"/>
                <a:sym typeface="Arial"/>
              </a:rPr>
              <a:t>5</a:t>
            </a:r>
            <a:r>
              <a:rPr i="0" lang="en-US" u="none" cap="none" strike="noStrike">
                <a:solidFill>
                  <a:srgbClr val="000000"/>
                </a:solidFill>
                <a:latin typeface="Arial"/>
                <a:ea typeface="Arial"/>
                <a:cs typeface="Arial"/>
                <a:sym typeface="Arial"/>
              </a:rPr>
              <a:t>,</a:t>
            </a:r>
            <a:r>
              <a:rPr lang="en-US">
                <a:solidFill>
                  <a:srgbClr val="000000"/>
                </a:solidFill>
                <a:latin typeface="Arial"/>
                <a:ea typeface="Arial"/>
                <a:cs typeface="Arial"/>
                <a:sym typeface="Arial"/>
              </a:rPr>
              <a:t>0</a:t>
            </a:r>
            <a:r>
              <a:rPr i="0" lang="en-US" u="none" cap="none" strike="noStrike">
                <a:solidFill>
                  <a:srgbClr val="000000"/>
                </a:solidFill>
                <a:latin typeface="Arial"/>
                <a:ea typeface="Arial"/>
                <a:cs typeface="Arial"/>
                <a:sym typeface="Arial"/>
              </a:rPr>
              <a:t>00 incidents</a:t>
            </a:r>
            <a:r>
              <a:rPr lang="en-US">
                <a:solidFill>
                  <a:srgbClr val="000000"/>
                </a:solidFill>
                <a:latin typeface="Arial"/>
                <a:ea typeface="Arial"/>
                <a:cs typeface="Arial"/>
                <a:sym typeface="Arial"/>
              </a:rPr>
              <a:t>)</a:t>
            </a:r>
            <a:r>
              <a:rPr i="0" lang="en-US" u="none" cap="none" strike="noStrike">
                <a:solidFill>
                  <a:srgbClr val="000000"/>
                </a:solidFill>
                <a:latin typeface="Arial"/>
                <a:ea typeface="Arial"/>
                <a:cs typeface="Arial"/>
                <a:sym typeface="Arial"/>
              </a:rPr>
              <a:t>. </a:t>
            </a:r>
            <a:endParaRPr i="0" u="none" cap="none" strike="noStrike">
              <a:solidFill>
                <a:srgbClr val="000000"/>
              </a:solidFill>
              <a:latin typeface="Arial"/>
              <a:ea typeface="Arial"/>
              <a:cs typeface="Arial"/>
              <a:sym typeface="Arial"/>
            </a:endParaRPr>
          </a:p>
        </p:txBody>
      </p:sp>
      <p:sp>
        <p:nvSpPr>
          <p:cNvPr id="194" name="Google Shape;19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e07afbf78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e07afbf7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US">
                <a:solidFill>
                  <a:srgbClr val="000000"/>
                </a:solidFill>
                <a:latin typeface="Arial"/>
                <a:ea typeface="Arial"/>
                <a:cs typeface="Arial"/>
                <a:sym typeface="Arial"/>
              </a:rPr>
              <a:t>College students can face an increase in rigorous course requirements and more challenging content with their classes.</a:t>
            </a:r>
            <a:endParaRPr>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US">
                <a:solidFill>
                  <a:srgbClr val="000000"/>
                </a:solidFill>
                <a:latin typeface="Arial"/>
                <a:ea typeface="Arial"/>
                <a:cs typeface="Arial"/>
                <a:sym typeface="Arial"/>
              </a:rPr>
              <a:t>College coursework is characterized by a self-directed learning style, which requires students to be more accountable for their work and to actively engage in effective time management and study habits.</a:t>
            </a:r>
            <a:endParaRPr>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US">
                <a:solidFill>
                  <a:srgbClr val="000000"/>
                </a:solidFill>
                <a:latin typeface="Arial"/>
                <a:ea typeface="Arial"/>
                <a:cs typeface="Arial"/>
                <a:sym typeface="Arial"/>
              </a:rPr>
              <a:t>Traditional students that live on campus can experience disruption in their academic studies, due to the close proximity of residential living.  Students may experience pressure to misuse alcohol and drugs, as well as experience distraction and concentration difficulties from the behavior and lifestyle choices of other students. </a:t>
            </a:r>
            <a:endParaRPr>
              <a:solidFill>
                <a:srgbClr val="000000"/>
              </a:solidFill>
              <a:latin typeface="Arial"/>
              <a:ea typeface="Arial"/>
              <a:cs typeface="Arial"/>
              <a:sym typeface="Arial"/>
            </a:endParaRPr>
          </a:p>
          <a:p>
            <a:pPr indent="0" lvl="0" marL="0" rtl="0" algn="l">
              <a:spcBef>
                <a:spcPts val="800"/>
              </a:spcBef>
              <a:spcAft>
                <a:spcPts val="0"/>
              </a:spcAft>
              <a:buNone/>
            </a:pPr>
            <a:r>
              <a:t/>
            </a:r>
            <a:endParaRPr>
              <a:solidFill>
                <a:srgbClr val="000000"/>
              </a:solidFill>
              <a:latin typeface="Arial"/>
              <a:ea typeface="Arial"/>
              <a:cs typeface="Arial"/>
              <a:sym typeface="Arial"/>
            </a:endParaRPr>
          </a:p>
        </p:txBody>
      </p:sp>
      <p:sp>
        <p:nvSpPr>
          <p:cNvPr id="201" name="Google Shape;201;g3e07afbf78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4c366a468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c366a46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US">
                <a:solidFill>
                  <a:srgbClr val="000000"/>
                </a:solidFill>
                <a:latin typeface="Arial"/>
                <a:ea typeface="Arial"/>
                <a:cs typeface="Arial"/>
                <a:sym typeface="Arial"/>
              </a:rPr>
              <a:t>Students may experience feelings of isolation as they transition into new peer groups and explore different relationships.</a:t>
            </a:r>
            <a:endParaRPr>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US">
                <a:solidFill>
                  <a:srgbClr val="000000"/>
                </a:solidFill>
                <a:latin typeface="Arial"/>
                <a:ea typeface="Arial"/>
                <a:cs typeface="Arial"/>
                <a:sym typeface="Arial"/>
              </a:rPr>
              <a:t>Influence from peers can increase students’ participation in risky behaviors and the practice of unhealthy lifestyle choices, which can be detrimental to their personal health and academic performance.  Students can experience peer pressure with binge drinking, physical inactivity, poor sleep routines, and unhealthy dietary habits.</a:t>
            </a:r>
            <a:endParaRPr>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b="1" lang="en-US">
                <a:solidFill>
                  <a:srgbClr val="000000"/>
                </a:solidFill>
                <a:latin typeface="Arial"/>
                <a:ea typeface="Arial"/>
                <a:cs typeface="Arial"/>
                <a:sym typeface="Arial"/>
              </a:rPr>
              <a:t>IEP in High School may or may not be enough to get services in college so updated testing from independent </a:t>
            </a:r>
            <a:r>
              <a:rPr b="1" lang="en-US">
                <a:solidFill>
                  <a:srgbClr val="000000"/>
                </a:solidFill>
                <a:latin typeface="Arial"/>
                <a:ea typeface="Arial"/>
                <a:cs typeface="Arial"/>
                <a:sym typeface="Arial"/>
              </a:rPr>
              <a:t>psychologist</a:t>
            </a:r>
            <a:r>
              <a:rPr b="1" lang="en-US">
                <a:solidFill>
                  <a:srgbClr val="000000"/>
                </a:solidFill>
                <a:latin typeface="Arial"/>
                <a:ea typeface="Arial"/>
                <a:cs typeface="Arial"/>
                <a:sym typeface="Arial"/>
              </a:rPr>
              <a:t> may be needed.</a:t>
            </a:r>
            <a:endParaRPr b="1">
              <a:solidFill>
                <a:srgbClr val="000000"/>
              </a:solidFill>
              <a:latin typeface="Arial"/>
              <a:ea typeface="Arial"/>
              <a:cs typeface="Arial"/>
              <a:sym typeface="Arial"/>
            </a:endParaRPr>
          </a:p>
          <a:p>
            <a:pPr indent="0" lvl="0" marL="0" rtl="0" algn="l">
              <a:spcBef>
                <a:spcPts val="800"/>
              </a:spcBef>
              <a:spcAft>
                <a:spcPts val="0"/>
              </a:spcAft>
              <a:buClr>
                <a:schemeClr val="dk1"/>
              </a:buClr>
              <a:buSzPts val="1100"/>
              <a:buFont typeface="Arial"/>
              <a:buNone/>
            </a:pPr>
            <a:r>
              <a:t/>
            </a:r>
            <a:endParaRPr b="1">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214" name="Google Shape;214;g4c366a468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e07afbf78_2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e07afbf78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0000FF"/>
                </a:solidFill>
                <a:highlight>
                  <a:srgbClr val="FFFFFF"/>
                </a:highlight>
                <a:latin typeface="Arial"/>
                <a:ea typeface="Arial"/>
                <a:cs typeface="Arial"/>
                <a:sym typeface="Arial"/>
              </a:rPr>
              <a:t>Mama bear legal forms - </a:t>
            </a:r>
            <a:r>
              <a:rPr lang="en-US" u="sng">
                <a:solidFill>
                  <a:schemeClr val="hlink"/>
                </a:solidFill>
                <a:highlight>
                  <a:srgbClr val="FFFFFF"/>
                </a:highlight>
                <a:latin typeface="Arial"/>
                <a:ea typeface="Arial"/>
                <a:cs typeface="Arial"/>
                <a:sym typeface="Arial"/>
                <a:hlinkClick r:id="rId2"/>
              </a:rPr>
              <a:t>https://www.mamabearlegalforms.com</a:t>
            </a:r>
            <a:r>
              <a:rPr lang="en-US">
                <a:solidFill>
                  <a:srgbClr val="0000FF"/>
                </a:solidFill>
                <a:highlight>
                  <a:srgbClr val="FFFFFF"/>
                </a:highlight>
                <a:latin typeface="Arial"/>
                <a:ea typeface="Arial"/>
                <a:cs typeface="Arial"/>
                <a:sym typeface="Arial"/>
              </a:rPr>
              <a:t> ($50.)</a:t>
            </a:r>
            <a:endParaRPr>
              <a:solidFill>
                <a:srgbClr val="0000FF"/>
              </a:solidFill>
              <a:highlight>
                <a:srgbClr val="FFFFFF"/>
              </a:highlight>
              <a:latin typeface="Arial"/>
              <a:ea typeface="Arial"/>
              <a:cs typeface="Arial"/>
              <a:sym typeface="Arial"/>
            </a:endParaRPr>
          </a:p>
          <a:p>
            <a:pPr indent="0" lvl="0" marL="0" rtl="0" algn="l">
              <a:spcBef>
                <a:spcPts val="0"/>
              </a:spcBef>
              <a:spcAft>
                <a:spcPts val="0"/>
              </a:spcAft>
              <a:buNone/>
            </a:pPr>
            <a:r>
              <a:t/>
            </a:r>
            <a:endParaRPr>
              <a:solidFill>
                <a:srgbClr val="0000FF"/>
              </a:solidFill>
              <a:highlight>
                <a:srgbClr val="FFFFFF"/>
              </a:highlight>
              <a:latin typeface="Arial"/>
              <a:ea typeface="Arial"/>
              <a:cs typeface="Arial"/>
              <a:sym typeface="Arial"/>
            </a:endParaRPr>
          </a:p>
          <a:p>
            <a:pPr indent="0" lvl="0" marL="0" rtl="0" algn="l">
              <a:spcBef>
                <a:spcPts val="0"/>
              </a:spcBef>
              <a:spcAft>
                <a:spcPts val="0"/>
              </a:spcAft>
              <a:buNone/>
            </a:pPr>
            <a:r>
              <a:rPr lang="en-US">
                <a:highlight>
                  <a:srgbClr val="FFFFFF"/>
                </a:highlight>
                <a:latin typeface="Arial"/>
                <a:ea typeface="Arial"/>
                <a:cs typeface="Arial"/>
                <a:sym typeface="Arial"/>
              </a:rPr>
              <a:t>We never stop worrying about our children’s health—be they five or fifty.  However, once our children turn eighteen, we as parents no longer have the right to receive their medical information – regardless if they are covered under our health insurance and even if we happen to be footing the bill! Check to see if the school has the HIPAA authorization forms online. If your student will attend college out of state, fill out the forms relevant to your home state </a:t>
            </a:r>
            <a:r>
              <a:rPr lang="en-US" u="sng">
                <a:latin typeface="Arial"/>
                <a:ea typeface="Arial"/>
                <a:cs typeface="Arial"/>
                <a:sym typeface="Arial"/>
              </a:rPr>
              <a:t>and</a:t>
            </a:r>
            <a:r>
              <a:rPr lang="en-US">
                <a:highlight>
                  <a:srgbClr val="FFFFFF"/>
                </a:highlight>
                <a:latin typeface="Arial"/>
                <a:ea typeface="Arial"/>
                <a:cs typeface="Arial"/>
                <a:sym typeface="Arial"/>
              </a:rPr>
              <a:t> the school’s state to avoid any disputes; if the school has a form, sign that one too for good measure. If your health insurance covers your students, check in with the insurance company to see what other, if any, processes need to be covered—in state, out-of-state, and even abroad.</a:t>
            </a:r>
            <a:endParaRPr>
              <a:highlight>
                <a:srgbClr val="FFFFFF"/>
              </a:highlight>
              <a:latin typeface="Arial"/>
              <a:ea typeface="Arial"/>
              <a:cs typeface="Arial"/>
              <a:sym typeface="Arial"/>
            </a:endParaRPr>
          </a:p>
          <a:p>
            <a:pPr indent="0" lvl="0" marL="0" rtl="0" algn="l">
              <a:spcBef>
                <a:spcPts val="0"/>
              </a:spcBef>
              <a:spcAft>
                <a:spcPts val="0"/>
              </a:spcAft>
              <a:buNone/>
            </a:pPr>
            <a:r>
              <a:t/>
            </a:r>
            <a:endParaRPr>
              <a:highlight>
                <a:srgbClr val="FFFFFF"/>
              </a:highlight>
              <a:latin typeface="Arial"/>
              <a:ea typeface="Arial"/>
              <a:cs typeface="Arial"/>
              <a:sym typeface="Arial"/>
            </a:endParaRPr>
          </a:p>
          <a:p>
            <a:pPr indent="0" lvl="0" marL="0" rtl="0" algn="l">
              <a:spcBef>
                <a:spcPts val="0"/>
              </a:spcBef>
              <a:spcAft>
                <a:spcPts val="0"/>
              </a:spcAft>
              <a:buNone/>
            </a:pPr>
            <a:r>
              <a:rPr lang="en-US">
                <a:highlight>
                  <a:srgbClr val="FFFFFF"/>
                </a:highlight>
                <a:latin typeface="Arial"/>
                <a:ea typeface="Arial"/>
                <a:cs typeface="Arial"/>
                <a:sym typeface="Arial"/>
              </a:rPr>
              <a:t>Health Care Proxy - </a:t>
            </a:r>
            <a:r>
              <a:rPr lang="en-US">
                <a:latin typeface="Arial"/>
                <a:ea typeface="Arial"/>
                <a:cs typeface="Arial"/>
                <a:sym typeface="Arial"/>
              </a:rPr>
              <a:t>A medical power of attorney, also known as a health-care proxy, gives parents permission to make medical decisions if their student is physically unable to do so.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rPr lang="en-US">
                <a:latin typeface="Arial"/>
                <a:ea typeface="Arial"/>
                <a:cs typeface="Arial"/>
                <a:sym typeface="Arial"/>
              </a:rPr>
              <a:t>Power of Attorney = Once your child turns eighteen, their finances also become private.  A </a:t>
            </a:r>
            <a:r>
              <a:rPr lang="en-US">
                <a:solidFill>
                  <a:srgbClr val="776A62"/>
                </a:solidFill>
                <a:uFill>
                  <a:noFill/>
                </a:uFill>
                <a:latin typeface="Arial"/>
                <a:ea typeface="Arial"/>
                <a:cs typeface="Arial"/>
                <a:sym typeface="Arial"/>
                <a:hlinkClick r:id="rId3">
                  <a:extLst>
                    <a:ext uri="{A12FA001-AC4F-418D-AE19-62706E023703}">
                      <ahyp:hlinkClr val="tx"/>
                    </a:ext>
                  </a:extLst>
                </a:hlinkClick>
              </a:rPr>
              <a:t>durable power of attorney</a:t>
            </a:r>
            <a:r>
              <a:rPr lang="en-US">
                <a:latin typeface="Arial"/>
                <a:ea typeface="Arial"/>
                <a:cs typeface="Arial"/>
                <a:sym typeface="Arial"/>
              </a:rPr>
              <a:t> allows the parent access, in the event their child becomes incapacitated, to their bank accounts or credit cards. Absent a crisis, a power of attorney grants parents the authority to sign documents for their child, (which is particularly helpful if students go abroad), as well as renew the child’s car registration or file a tax return on their behalf.</a:t>
            </a:r>
            <a:endParaRPr>
              <a:latin typeface="Arial"/>
              <a:ea typeface="Arial"/>
              <a:cs typeface="Arial"/>
              <a:sym typeface="Arial"/>
            </a:endParaRPr>
          </a:p>
          <a:p>
            <a:pPr indent="0" lvl="0" marL="0" rtl="0" algn="l">
              <a:lnSpc>
                <a:spcPct val="115000"/>
              </a:lnSpc>
              <a:spcBef>
                <a:spcPts val="1100"/>
              </a:spcBef>
              <a:spcAft>
                <a:spcPts val="0"/>
              </a:spcAft>
              <a:buNone/>
            </a:pPr>
            <a:r>
              <a:rPr lang="en-US">
                <a:latin typeface="Arial"/>
                <a:ea typeface="Arial"/>
                <a:cs typeface="Arial"/>
                <a:sym typeface="Arial"/>
              </a:rPr>
              <a:t> FERPA </a:t>
            </a:r>
            <a:r>
              <a:rPr lang="en-US">
                <a:highlight>
                  <a:srgbClr val="FFFFFF"/>
                </a:highlight>
                <a:latin typeface="Arial"/>
                <a:ea typeface="Arial"/>
                <a:cs typeface="Arial"/>
                <a:sym typeface="Arial"/>
              </a:rPr>
              <a:t>Once a student turns eighteen, or attends school beyond secondary school, the rights of access to all the student’s records—including GPA, academic transcript, academic warning, academic probation, or discipline records—transfer to the student. Without specific, written permission from the student, parents are not privy to the information. This privacy is extended as well for financial information at any postsecondary institutions that receive funding from the federal government. Including but not limited to financial aid.</a:t>
            </a:r>
            <a:endParaRPr>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US">
                <a:latin typeface="Arial"/>
                <a:ea typeface="Arial"/>
                <a:cs typeface="Arial"/>
                <a:sym typeface="Arial"/>
              </a:rPr>
              <a:t>All colleges and universities have FERPA release authorizations that when signed by the student, allows the school to disclose specific information regarding student financial aid records. </a:t>
            </a:r>
            <a:endParaRPr>
              <a:latin typeface="Arial"/>
              <a:ea typeface="Arial"/>
              <a:cs typeface="Arial"/>
              <a:sym typeface="Arial"/>
            </a:endParaRPr>
          </a:p>
          <a:p>
            <a:pPr indent="0" lvl="0" marL="0" rtl="0" algn="l">
              <a:lnSpc>
                <a:spcPct val="115000"/>
              </a:lnSpc>
              <a:spcBef>
                <a:spcPts val="1100"/>
              </a:spcBef>
              <a:spcAft>
                <a:spcPts val="0"/>
              </a:spcAft>
              <a:buNone/>
            </a:pPr>
            <a:r>
              <a:rPr lang="en-US">
                <a:latin typeface="Arial"/>
                <a:ea typeface="Arial"/>
                <a:cs typeface="Arial"/>
                <a:sym typeface="Arial"/>
              </a:rPr>
              <a:t>It is important to note if a parent can prove that the student is a “dependent” on the parent’s most recent year’s income tax statement, some states will require school to non-consensually disclose the eligible student’s records to the parents.</a:t>
            </a:r>
            <a:endParaRPr>
              <a:latin typeface="Arial"/>
              <a:ea typeface="Arial"/>
              <a:cs typeface="Arial"/>
              <a:sym typeface="Arial"/>
            </a:endParaRPr>
          </a:p>
          <a:p>
            <a:pPr indent="0" lvl="0" marL="0" rtl="0" algn="l">
              <a:lnSpc>
                <a:spcPct val="115000"/>
              </a:lnSpc>
              <a:spcBef>
                <a:spcPts val="1100"/>
              </a:spcBef>
              <a:spcAft>
                <a:spcPts val="0"/>
              </a:spcAft>
              <a:buNone/>
            </a:pPr>
            <a:r>
              <a:t/>
            </a:r>
            <a:endParaRPr>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t/>
            </a:r>
            <a:endParaRPr>
              <a:highlight>
                <a:srgbClr val="FFFFFF"/>
              </a:highlight>
              <a:latin typeface="Arial"/>
              <a:ea typeface="Arial"/>
              <a:cs typeface="Arial"/>
              <a:sym typeface="Arial"/>
            </a:endParaRPr>
          </a:p>
          <a:p>
            <a:pPr indent="0" lvl="0" marL="0" rtl="0" algn="l">
              <a:spcBef>
                <a:spcPts val="1100"/>
              </a:spcBef>
              <a:spcAft>
                <a:spcPts val="0"/>
              </a:spcAft>
              <a:buNone/>
            </a:pPr>
            <a:r>
              <a:t/>
            </a:r>
            <a:endParaRPr>
              <a:highlight>
                <a:srgbClr val="FFFFFF"/>
              </a:highlight>
              <a:latin typeface="Arial"/>
              <a:ea typeface="Arial"/>
              <a:cs typeface="Arial"/>
              <a:sym typeface="Arial"/>
            </a:endParaRPr>
          </a:p>
        </p:txBody>
      </p:sp>
      <p:sp>
        <p:nvSpPr>
          <p:cNvPr id="234" name="Google Shape;234;g3e07afbf78_2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4731b242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4731b24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54731b242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d6f14d1710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d6f14d171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d6f14d1710_5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u="none" cap="none" strike="noStrike">
                <a:solidFill>
                  <a:srgbClr val="000000"/>
                </a:solidFill>
                <a:latin typeface="Arial"/>
                <a:ea typeface="Arial"/>
                <a:cs typeface="Arial"/>
                <a:sym typeface="Arial"/>
              </a:rPr>
              <a:t>Catastrophizing</a:t>
            </a:r>
            <a:r>
              <a:rPr i="0" lang="en-US" u="none" cap="none" strike="noStrike">
                <a:solidFill>
                  <a:srgbClr val="000000"/>
                </a:solidFill>
                <a:latin typeface="Arial"/>
                <a:ea typeface="Arial"/>
                <a:cs typeface="Arial"/>
                <a:sym typeface="Arial"/>
              </a:rPr>
              <a:t> is an irrational thought a lot of us have in believing that something is far worse than it actually is. </a:t>
            </a:r>
            <a:endParaRPr b="1">
              <a:solidFill>
                <a:srgbClr val="000000"/>
              </a:solidFill>
              <a:latin typeface="Arial"/>
              <a:ea typeface="Arial"/>
              <a:cs typeface="Arial"/>
              <a:sym typeface="Arial"/>
            </a:endParaRPr>
          </a:p>
          <a:p>
            <a:pPr indent="0" lvl="0" marL="0" marR="0" rtl="0" algn="l">
              <a:spcBef>
                <a:spcPts val="0"/>
              </a:spcBef>
              <a:spcAft>
                <a:spcPts val="0"/>
              </a:spcAft>
              <a:buNone/>
            </a:pPr>
            <a:r>
              <a:t/>
            </a:r>
            <a:endParaRPr b="1">
              <a:solidFill>
                <a:srgbClr val="000000"/>
              </a:solidFill>
              <a:latin typeface="Arial"/>
              <a:ea typeface="Arial"/>
              <a:cs typeface="Arial"/>
              <a:sym typeface="Arial"/>
            </a:endParaRPr>
          </a:p>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I am the only one who – everyone is freaking out about getting into college right now…</a:t>
            </a:r>
            <a:endParaRPr>
              <a:solidFill>
                <a:srgbClr val="000000"/>
              </a:solidFill>
              <a:latin typeface="Arial"/>
              <a:ea typeface="Arial"/>
              <a:cs typeface="Arial"/>
              <a:sym typeface="Arial"/>
            </a:endParaRPr>
          </a:p>
          <a:p>
            <a:pPr indent="0" lvl="0" marL="0" marR="0" rtl="0" algn="l">
              <a:spcBef>
                <a:spcPts val="0"/>
              </a:spcBef>
              <a:spcAft>
                <a:spcPts val="0"/>
              </a:spcAft>
              <a:buNone/>
            </a:pPr>
            <a:r>
              <a:t/>
            </a:r>
            <a:endParaRPr i="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Don’t get me started on social media..yuk</a:t>
            </a:r>
            <a:endParaRPr i="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i="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u="none" cap="none" strike="noStrike">
                <a:solidFill>
                  <a:srgbClr val="000000"/>
                </a:solidFill>
                <a:latin typeface="Arial"/>
                <a:ea typeface="Arial"/>
                <a:cs typeface="Arial"/>
                <a:sym typeface="Arial"/>
              </a:rPr>
              <a:t>Exercise </a:t>
            </a:r>
            <a:r>
              <a:rPr i="0" lang="en-US" u="none" cap="none" strike="noStrike">
                <a:solidFill>
                  <a:srgbClr val="000000"/>
                </a:solidFill>
                <a:latin typeface="Arial"/>
                <a:ea typeface="Arial"/>
                <a:cs typeface="Arial"/>
                <a:sym typeface="Arial"/>
              </a:rPr>
              <a:t>– Think about one thing you are being hard on yourself about right now </a:t>
            </a:r>
            <a:endParaRPr>
              <a:solidFill>
                <a:srgbClr val="000000"/>
              </a:solidFill>
              <a:latin typeface="Arial"/>
              <a:ea typeface="Arial"/>
              <a:cs typeface="Arial"/>
              <a:sym typeface="Arial"/>
            </a:endParaRPr>
          </a:p>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Try the first step…tell yourself how are you thinking and feeling about this without judgment</a:t>
            </a:r>
            <a:endParaRPr>
              <a:solidFill>
                <a:srgbClr val="000000"/>
              </a:solidFill>
              <a:latin typeface="Arial"/>
              <a:ea typeface="Arial"/>
              <a:cs typeface="Arial"/>
              <a:sym typeface="Arial"/>
            </a:endParaRPr>
          </a:p>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What is something your friend would say if you told them what you are going through right now</a:t>
            </a:r>
            <a:endParaRPr>
              <a:solidFill>
                <a:srgbClr val="000000"/>
              </a:solidFill>
              <a:latin typeface="Arial"/>
              <a:ea typeface="Arial"/>
              <a:cs typeface="Arial"/>
              <a:sym typeface="Arial"/>
            </a:endParaRPr>
          </a:p>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Are other people suffering with the same issue right now</a:t>
            </a:r>
            <a:endParaRPr i="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480"/>
              </a:spcBef>
              <a:spcAft>
                <a:spcPts val="0"/>
              </a:spcAft>
              <a:buClr>
                <a:schemeClr val="dk1"/>
              </a:buClr>
              <a:buSzPts val="1100"/>
              <a:buFont typeface="Arial"/>
              <a:buNone/>
            </a:pPr>
            <a:r>
              <a:rPr b="1" lang="en-US">
                <a:solidFill>
                  <a:srgbClr val="000000"/>
                </a:solidFill>
                <a:latin typeface="Arial"/>
                <a:ea typeface="Arial"/>
                <a:cs typeface="Arial"/>
                <a:sym typeface="Arial"/>
              </a:rPr>
              <a:t>What to say:</a:t>
            </a:r>
            <a:endParaRPr b="1">
              <a:solidFill>
                <a:srgbClr val="000000"/>
              </a:solidFill>
              <a:latin typeface="Arial"/>
              <a:ea typeface="Arial"/>
              <a:cs typeface="Arial"/>
              <a:sym typeface="Arial"/>
            </a:endParaRPr>
          </a:p>
          <a:p>
            <a:pPr indent="-304800" lvl="0" marL="457200" rtl="0" algn="l">
              <a:spcBef>
                <a:spcPts val="48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Give it time - friends in the first few weeks are a bridge</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Embrace the new - fear is normal</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You are not alone - everyone is struggling</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You are normal, anomaly if you weren’t homesick</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You don’t have to figure out your life now</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worry about now now</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Talk to people - friends, RA, school counselor </a:t>
            </a:r>
            <a:endParaRPr>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AutoNum type="arabicPeriod"/>
            </a:pPr>
            <a:r>
              <a:rPr lang="en-US">
                <a:solidFill>
                  <a:srgbClr val="000000"/>
                </a:solidFill>
                <a:latin typeface="Arial"/>
                <a:ea typeface="Arial"/>
                <a:cs typeface="Arial"/>
                <a:sym typeface="Arial"/>
              </a:rPr>
              <a:t>This is not the end - you can transfer</a:t>
            </a:r>
            <a:endParaRPr>
              <a:solidFill>
                <a:srgbClr val="000000"/>
              </a:solidFill>
              <a:latin typeface="Arial"/>
              <a:ea typeface="Arial"/>
              <a:cs typeface="Arial"/>
              <a:sym typeface="Arial"/>
            </a:endParaRPr>
          </a:p>
          <a:p>
            <a:pPr indent="0" lvl="0" marL="0" marR="0" rtl="0" algn="l">
              <a:spcBef>
                <a:spcPts val="0"/>
              </a:spcBef>
              <a:spcAft>
                <a:spcPts val="0"/>
              </a:spcAft>
              <a:buNone/>
            </a:pPr>
            <a:r>
              <a:t/>
            </a:r>
            <a:endParaRPr>
              <a:solidFill>
                <a:srgbClr val="000000"/>
              </a:solidFill>
              <a:latin typeface="Arial"/>
              <a:ea typeface="Arial"/>
              <a:cs typeface="Arial"/>
              <a:sym typeface="Arial"/>
            </a:endParaRPr>
          </a:p>
        </p:txBody>
      </p:sp>
      <p:sp>
        <p:nvSpPr>
          <p:cNvPr id="256" name="Google Shape;25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027ea27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027ea27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7027ea276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u="none" cap="none" strike="noStrike">
                <a:solidFill>
                  <a:srgbClr val="000000"/>
                </a:solidFill>
                <a:latin typeface="Arial"/>
                <a:ea typeface="Arial"/>
                <a:cs typeface="Arial"/>
                <a:sym typeface="Arial"/>
              </a:rPr>
              <a:t>The average amount of sleep a student receives per night does seem to be tied to the student's GPA. Also, an increased number of nights in an average week that the student obtains less than five hours of sleep (our measure of sleep deprivation) seems to be negatively related to GPA. </a:t>
            </a:r>
            <a:r>
              <a:rPr i="1" lang="en-US" u="none" cap="none" strike="noStrike">
                <a:solidFill>
                  <a:srgbClr val="000000"/>
                </a:solidFill>
                <a:latin typeface="Arial"/>
                <a:ea typeface="Arial"/>
                <a:cs typeface="Arial"/>
                <a:sym typeface="Arial"/>
              </a:rPr>
              <a:t>Department of Psychology, University of Minnesota, Minneapolis, Minnesota </a:t>
            </a:r>
            <a:endParaRPr i="1"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i="1">
              <a:solidFill>
                <a:srgbClr val="000000"/>
              </a:solidFill>
              <a:latin typeface="Arial"/>
              <a:ea typeface="Arial"/>
              <a:cs typeface="Arial"/>
              <a:sym typeface="Arial"/>
            </a:endParaRPr>
          </a:p>
          <a:p>
            <a:pPr indent="0" lvl="0" marL="0" marR="0" rtl="0" algn="l">
              <a:spcBef>
                <a:spcPts val="0"/>
              </a:spcBef>
              <a:spcAft>
                <a:spcPts val="0"/>
              </a:spcAft>
              <a:buNone/>
            </a:pPr>
            <a:r>
              <a:rPr i="1" lang="en-US">
                <a:solidFill>
                  <a:srgbClr val="000000"/>
                </a:solidFill>
                <a:latin typeface="Arial"/>
                <a:ea typeface="Arial"/>
                <a:cs typeface="Arial"/>
                <a:sym typeface="Arial"/>
              </a:rPr>
              <a:t>The Hunting Ground - </a:t>
            </a:r>
            <a:r>
              <a:rPr lang="en-US">
                <a:solidFill>
                  <a:srgbClr val="000000"/>
                </a:solidFill>
                <a:highlight>
                  <a:srgbClr val="FFFFFF"/>
                </a:highlight>
                <a:latin typeface="Arial"/>
                <a:ea typeface="Arial"/>
                <a:cs typeface="Arial"/>
                <a:sym typeface="Arial"/>
              </a:rPr>
              <a:t>The film follows the stories of a handful of undergraduate survivors and their cases of </a:t>
            </a:r>
            <a:r>
              <a:rPr b="1" lang="en-US">
                <a:solidFill>
                  <a:srgbClr val="000000"/>
                </a:solidFill>
                <a:latin typeface="Arial"/>
                <a:ea typeface="Arial"/>
                <a:cs typeface="Arial"/>
                <a:sym typeface="Arial"/>
              </a:rPr>
              <a:t>sexual assault</a:t>
            </a:r>
            <a:r>
              <a:rPr lang="en-US">
                <a:solidFill>
                  <a:srgbClr val="000000"/>
                </a:solidFill>
                <a:highlight>
                  <a:srgbClr val="FFFFFF"/>
                </a:highlight>
                <a:latin typeface="Arial"/>
                <a:ea typeface="Arial"/>
                <a:cs typeface="Arial"/>
                <a:sym typeface="Arial"/>
              </a:rPr>
              <a:t>, as well as the testimony from faculty, students and many of the victim's families. The impact on these students lives, as well as their families, is monumental, the response from the schools-appalling.</a:t>
            </a:r>
            <a:endParaRPr i="1">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i="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i="0" u="none" cap="none" strike="noStrike">
              <a:solidFill>
                <a:srgbClr val="000000"/>
              </a:solidFill>
              <a:latin typeface="Arial"/>
              <a:ea typeface="Arial"/>
              <a:cs typeface="Arial"/>
              <a:sym typeface="Arial"/>
            </a:endParaRPr>
          </a:p>
        </p:txBody>
      </p:sp>
      <p:sp>
        <p:nvSpPr>
          <p:cNvPr id="269" name="Google Shape;26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6" name="Google Shape;27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28600" lvl="0" marL="457200" rtl="0" algn="l">
              <a:lnSpc>
                <a:spcPct val="115000"/>
              </a:lnSpc>
              <a:spcBef>
                <a:spcPts val="0"/>
              </a:spcBef>
              <a:spcAft>
                <a:spcPts val="0"/>
              </a:spcAft>
              <a:buClr>
                <a:srgbClr val="000000"/>
              </a:buClr>
              <a:buSzPts val="1200"/>
              <a:buNone/>
            </a:pPr>
            <a:r>
              <a:rPr lang="en-US" sz="1200"/>
              <a:t>Expect “dump phone calls”. Teens feel most comfortable unloading and showing vulnerability to their parents, so they will call you when they are stressed, overwhelmed, or wanting to transfer schools! Know that 9 out of 10 times your teen feels better when they hang up the phone, and you feel worse. The same strategies that worked so well at home, will continue to be useful: Be quick to listen and slow to give advice; empathize and ask questions. Begin to adjust to your loss of control. Encourage your teen to make their own decisions and tolerate their confusion and mistakes. It’s okay if they don’t always make the right choice as long as they learn from it. If these phone calls escalate in frequency and intensity and your teen is not going to class, you may need to seek more support from school personnel.</a:t>
            </a:r>
            <a:endParaRPr sz="1200"/>
          </a:p>
          <a:p>
            <a:pPr indent="0" lvl="0" marL="0" rtl="0" algn="l">
              <a:spcBef>
                <a:spcPts val="0"/>
              </a:spcBef>
              <a:spcAft>
                <a:spcPts val="0"/>
              </a:spcAft>
              <a:buNone/>
            </a:pPr>
            <a:r>
              <a:t/>
            </a:r>
            <a:endParaRPr sz="1200"/>
          </a:p>
        </p:txBody>
      </p:sp>
      <p:sp>
        <p:nvSpPr>
          <p:cNvPr id="282" name="Google Shape;28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28600" lvl="0" marL="457200" rtl="0" algn="l">
              <a:lnSpc>
                <a:spcPct val="115000"/>
              </a:lnSpc>
              <a:spcBef>
                <a:spcPts val="0"/>
              </a:spcBef>
              <a:spcAft>
                <a:spcPts val="0"/>
              </a:spcAft>
              <a:buClr>
                <a:srgbClr val="000000"/>
              </a:buClr>
              <a:buSzPts val="1200"/>
              <a:buNone/>
            </a:pPr>
            <a:r>
              <a:rPr lang="en-US" sz="1200"/>
              <a:t>Try a more “relational” approach in which you speak frankly about your feelings, concerns, and thoughts about a given situation but you turn over the decision-making to your teen. They have the “license to choose.” For example, instead of a curfew, ask for quiet when they come home late. Also consider increased responsibility at home in terms of waking themselves up, doing laundry, cooking meals, and managing finances. Remind them that with increased privilege and freedom comes increased responsibility.</a:t>
            </a:r>
            <a:endParaRPr sz="1200"/>
          </a:p>
          <a:p>
            <a:pPr indent="0" lvl="0" marL="0" rtl="0" algn="l">
              <a:spcBef>
                <a:spcPts val="0"/>
              </a:spcBef>
              <a:spcAft>
                <a:spcPts val="0"/>
              </a:spcAft>
              <a:buNone/>
            </a:pPr>
            <a:r>
              <a:t/>
            </a:r>
            <a:endParaRPr sz="1200"/>
          </a:p>
        </p:txBody>
      </p:sp>
      <p:sp>
        <p:nvSpPr>
          <p:cNvPr id="293" name="Google Shape;29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rgbClr val="222222"/>
                </a:solidFill>
                <a:highlight>
                  <a:srgbClr val="FFFFFF"/>
                </a:highlight>
                <a:latin typeface="Arial"/>
                <a:ea typeface="Arial"/>
                <a:cs typeface="Arial"/>
                <a:sym typeface="Arial"/>
              </a:rPr>
              <a:t>There are </a:t>
            </a:r>
            <a:r>
              <a:rPr b="1" lang="en-US">
                <a:solidFill>
                  <a:srgbClr val="222222"/>
                </a:solidFill>
                <a:latin typeface="Arial"/>
                <a:ea typeface="Arial"/>
                <a:cs typeface="Arial"/>
                <a:sym typeface="Arial"/>
              </a:rPr>
              <a:t>26,407</a:t>
            </a:r>
            <a:r>
              <a:rPr lang="en-US">
                <a:solidFill>
                  <a:srgbClr val="222222"/>
                </a:solidFill>
                <a:highlight>
                  <a:srgbClr val="FFFFFF"/>
                </a:highlight>
                <a:latin typeface="Arial"/>
                <a:ea typeface="Arial"/>
                <a:cs typeface="Arial"/>
                <a:sym typeface="Arial"/>
              </a:rPr>
              <a:t> public high schools schools in the US and </a:t>
            </a:r>
            <a:r>
              <a:rPr b="1" lang="en-US">
                <a:solidFill>
                  <a:srgbClr val="222222"/>
                </a:solidFill>
                <a:latin typeface="Arial"/>
                <a:ea typeface="Arial"/>
                <a:cs typeface="Arial"/>
                <a:sym typeface="Arial"/>
              </a:rPr>
              <a:t>10,693 </a:t>
            </a:r>
            <a:r>
              <a:rPr lang="en-US">
                <a:solidFill>
                  <a:srgbClr val="222222"/>
                </a:solidFill>
                <a:highlight>
                  <a:srgbClr val="FFFFFF"/>
                </a:highlight>
                <a:latin typeface="Arial"/>
                <a:ea typeface="Arial"/>
                <a:cs typeface="Arial"/>
                <a:sym typeface="Arial"/>
              </a:rPr>
              <a:t>private schools =</a:t>
            </a:r>
            <a:r>
              <a:rPr b="1" lang="en-US">
                <a:solidFill>
                  <a:srgbClr val="222222"/>
                </a:solidFill>
                <a:highlight>
                  <a:srgbClr val="FFFFFF"/>
                </a:highlight>
                <a:latin typeface="Arial"/>
                <a:ea typeface="Arial"/>
                <a:cs typeface="Arial"/>
                <a:sym typeface="Arial"/>
              </a:rPr>
              <a:t> 37,000 approx</a:t>
            </a:r>
            <a:r>
              <a:rPr lang="en-US">
                <a:solidFill>
                  <a:srgbClr val="222222"/>
                </a:solidFill>
                <a:highlight>
                  <a:srgbClr val="FFFFFF"/>
                </a:highlight>
                <a:latin typeface="Arial"/>
                <a:ea typeface="Arial"/>
                <a:cs typeface="Arial"/>
                <a:sym typeface="Arial"/>
              </a:rPr>
              <a:t>.  Now add all the homeschooled and alternative High Schools, add to that all the international students -  Ivy League enrolled 14,483 </a:t>
            </a:r>
            <a:endParaRPr>
              <a:solidFill>
                <a:srgbClr val="222222"/>
              </a:solidFill>
              <a:highlight>
                <a:srgbClr val="FFFFFF"/>
              </a:highlight>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0" name="Google Shape;30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429a2cd94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29a2cd9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429a2cd94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4ba684649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ba68464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350">
                <a:highlight>
                  <a:srgbClr val="FFFFFF"/>
                </a:highlight>
                <a:latin typeface="Arial"/>
                <a:ea typeface="Arial"/>
                <a:cs typeface="Arial"/>
                <a:sym typeface="Arial"/>
              </a:rPr>
              <a:t>As of 2020-21, only 41% of American college students graduate from college in four years. Further, the majority of colleges and universities in the United States now possess four-year graduation rates below 60%, including many competitive, flagship institutions like Texas A&amp;M University (55%), University of Oregon (53%), University of Colorado (46%), University of Alabama (50%) and the University of Arizona (47%). </a:t>
            </a:r>
            <a:r>
              <a:rPr lang="en-US">
                <a:latin typeface="Arial"/>
                <a:ea typeface="Arial"/>
                <a:cs typeface="Arial"/>
                <a:sym typeface="Arial"/>
              </a:rPr>
              <a:t>Getting into college is easy! There are over 5000 colleges in the united states and there is a college opportunity out there for any student who wishes and has the means to attend - it may not be your first college choice but it will be find</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AVERAGE GRADUATION FOR STUDENTS IN THE US SEEKING A 4 YEAR DEGREE IS 33%, SCHOOLS WITH A GRADUATION RATE OF 58% OR HIGHER ARE CONSIDERED TO HAVE HIGH GRADUATION RATES.</a:t>
            </a:r>
            <a:endParaRPr>
              <a:latin typeface="Arial"/>
              <a:ea typeface="Arial"/>
              <a:cs typeface="Arial"/>
              <a:sym typeface="Arial"/>
            </a:endParaRPr>
          </a:p>
          <a:p>
            <a:pPr indent="0" lvl="0" marL="0" rtl="0" algn="l">
              <a:spcBef>
                <a:spcPts val="0"/>
              </a:spcBef>
              <a:spcAft>
                <a:spcPts val="0"/>
              </a:spcAft>
              <a:buNone/>
            </a:pPr>
            <a:r>
              <a:t/>
            </a:r>
            <a:endParaRPr b="1" i="1">
              <a:solidFill>
                <a:srgbClr val="000000"/>
              </a:solidFill>
              <a:highlight>
                <a:srgbClr val="F3EEF4"/>
              </a:highlight>
              <a:latin typeface="Arial"/>
              <a:ea typeface="Arial"/>
              <a:cs typeface="Arial"/>
              <a:sym typeface="Arial"/>
            </a:endParaRPr>
          </a:p>
          <a:p>
            <a:pPr indent="0" lvl="0" marL="0" rtl="0" algn="l">
              <a:spcBef>
                <a:spcPts val="0"/>
              </a:spcBef>
              <a:spcAft>
                <a:spcPts val="0"/>
              </a:spcAft>
              <a:buNone/>
            </a:pPr>
            <a:r>
              <a:rPr b="1" i="1" lang="en-US">
                <a:solidFill>
                  <a:srgbClr val="000000"/>
                </a:solidFill>
                <a:highlight>
                  <a:srgbClr val="F3EEF4"/>
                </a:highlight>
                <a:latin typeface="Arial"/>
                <a:ea typeface="Arial"/>
                <a:cs typeface="Arial"/>
                <a:sym typeface="Arial"/>
              </a:rPr>
              <a:t>About 60 percent of students who began seeking a bachelor’s degree at a 4-year institution in fall 2010 completed that degree within 6 years; the 6-year graduation rate was higher for females than for males (63 vs. 57 percent).</a:t>
            </a:r>
            <a:endParaRPr b="1" i="1">
              <a:solidFill>
                <a:srgbClr val="000000"/>
              </a:solidFill>
              <a:highlight>
                <a:srgbClr val="F3EEF4"/>
              </a:highlight>
              <a:latin typeface="Arial"/>
              <a:ea typeface="Arial"/>
              <a:cs typeface="Arial"/>
              <a:sym typeface="Arial"/>
            </a:endParaRPr>
          </a:p>
          <a:p>
            <a:pPr indent="0" lvl="0" marL="0" rtl="0" algn="l">
              <a:spcBef>
                <a:spcPts val="0"/>
              </a:spcBef>
              <a:spcAft>
                <a:spcPts val="0"/>
              </a:spcAft>
              <a:buNone/>
            </a:pPr>
            <a:r>
              <a:t/>
            </a:r>
            <a:endParaRPr b="1" i="1">
              <a:solidFill>
                <a:srgbClr val="000000"/>
              </a:solidFill>
              <a:highlight>
                <a:srgbClr val="F3EEF4"/>
              </a:highlight>
              <a:latin typeface="Arial"/>
              <a:ea typeface="Arial"/>
              <a:cs typeface="Arial"/>
              <a:sym typeface="Arial"/>
            </a:endParaRPr>
          </a:p>
          <a:p>
            <a:pPr indent="0" lvl="0" marL="0" rtl="0" algn="l">
              <a:spcBef>
                <a:spcPts val="0"/>
              </a:spcBef>
              <a:spcAft>
                <a:spcPts val="0"/>
              </a:spcAft>
              <a:buNone/>
            </a:pPr>
            <a:r>
              <a:rPr lang="en-US">
                <a:solidFill>
                  <a:srgbClr val="444444"/>
                </a:solidFill>
                <a:highlight>
                  <a:srgbClr val="FFFFFF"/>
                </a:highlight>
                <a:latin typeface="Arial"/>
                <a:ea typeface="Arial"/>
                <a:cs typeface="Arial"/>
                <a:sym typeface="Arial"/>
              </a:rPr>
              <a:t>At selective universities, the on-time graduation rate is 36%. At public or non-flagship universities, it is 17% lower, with just 19% of students graduating on time.</a:t>
            </a:r>
            <a:endParaRPr b="1" i="1">
              <a:solidFill>
                <a:srgbClr val="000000"/>
              </a:solidFill>
              <a:highlight>
                <a:srgbClr val="F3EEF4"/>
              </a:highlight>
              <a:latin typeface="Arial"/>
              <a:ea typeface="Arial"/>
              <a:cs typeface="Arial"/>
              <a:sym typeface="Arial"/>
            </a:endParaRPr>
          </a:p>
          <a:p>
            <a:pPr indent="0" lvl="0" marL="0" rtl="0" algn="l">
              <a:spcBef>
                <a:spcPts val="0"/>
              </a:spcBef>
              <a:spcAft>
                <a:spcPts val="0"/>
              </a:spcAft>
              <a:buNone/>
            </a:pPr>
            <a:r>
              <a:t/>
            </a:r>
            <a:endParaRPr b="1" i="1">
              <a:solidFill>
                <a:srgbClr val="000000"/>
              </a:solidFill>
              <a:highlight>
                <a:srgbClr val="F3EEF4"/>
              </a:highlight>
              <a:latin typeface="Arial"/>
              <a:ea typeface="Arial"/>
              <a:cs typeface="Arial"/>
              <a:sym typeface="Arial"/>
            </a:endParaRPr>
          </a:p>
          <a:p>
            <a:pPr indent="0" lvl="0" marL="0" rtl="0" algn="l">
              <a:spcBef>
                <a:spcPts val="0"/>
              </a:spcBef>
              <a:spcAft>
                <a:spcPts val="0"/>
              </a:spcAft>
              <a:buNone/>
            </a:pPr>
            <a:r>
              <a:rPr lang="en-US">
                <a:solidFill>
                  <a:srgbClr val="4F4F4F"/>
                </a:solidFill>
                <a:highlight>
                  <a:srgbClr val="FFFFFF"/>
                </a:highlight>
                <a:latin typeface="Arial"/>
                <a:ea typeface="Arial"/>
                <a:cs typeface="Arial"/>
                <a:sym typeface="Arial"/>
              </a:rPr>
              <a:t>Of all students who started college in fall 2015, 73.4 percent persisted at any U.S. institution in fall 2016, while 61.1 percent</a:t>
            </a:r>
            <a:r>
              <a:rPr lang="en-US">
                <a:latin typeface="Arial"/>
                <a:ea typeface="Arial"/>
                <a:cs typeface="Arial"/>
                <a:sym typeface="Arial"/>
              </a:rPr>
              <a:t> </a:t>
            </a:r>
            <a:r>
              <a:rPr lang="en-US">
                <a:solidFill>
                  <a:srgbClr val="4F4F4F"/>
                </a:solidFill>
                <a:highlight>
                  <a:srgbClr val="FFFFFF"/>
                </a:highlight>
                <a:latin typeface="Arial"/>
                <a:ea typeface="Arial"/>
                <a:cs typeface="Arial"/>
                <a:sym typeface="Arial"/>
              </a:rPr>
              <a:t>were retained at their starting institution. The persistence rate is the percentage of students who return to college at any institution for their second year, while the retention rate is the percentage of students who return to the same institution.</a:t>
            </a:r>
            <a:endParaRPr>
              <a:solidFill>
                <a:srgbClr val="4F4F4F"/>
              </a:solidFill>
              <a:highlight>
                <a:srgbClr val="FFFFFF"/>
              </a:highlight>
              <a:latin typeface="Arial"/>
              <a:ea typeface="Arial"/>
              <a:cs typeface="Arial"/>
              <a:sym typeface="Arial"/>
            </a:endParaRPr>
          </a:p>
          <a:p>
            <a:pPr indent="0" lvl="0" marL="0" rtl="0" algn="l">
              <a:spcBef>
                <a:spcPts val="0"/>
              </a:spcBef>
              <a:spcAft>
                <a:spcPts val="0"/>
              </a:spcAft>
              <a:buNone/>
            </a:pPr>
            <a:r>
              <a:t/>
            </a:r>
            <a:endParaRPr>
              <a:solidFill>
                <a:srgbClr val="4F4F4F"/>
              </a:solidFill>
              <a:highlight>
                <a:srgbClr val="FFFFFF"/>
              </a:highlight>
              <a:latin typeface="Arial"/>
              <a:ea typeface="Arial"/>
              <a:cs typeface="Arial"/>
              <a:sym typeface="Arial"/>
            </a:endParaRPr>
          </a:p>
          <a:p>
            <a:pPr indent="0" lvl="0" marL="0" rtl="0" algn="l">
              <a:spcBef>
                <a:spcPts val="0"/>
              </a:spcBef>
              <a:spcAft>
                <a:spcPts val="0"/>
              </a:spcAft>
              <a:buNone/>
            </a:pPr>
            <a:r>
              <a:rPr lang="en-US">
                <a:solidFill>
                  <a:srgbClr val="444444"/>
                </a:solidFill>
                <a:highlight>
                  <a:srgbClr val="FFFFFF"/>
                </a:highlight>
                <a:latin typeface="Arial"/>
                <a:ea typeface="Arial"/>
                <a:cs typeface="Arial"/>
                <a:sym typeface="Arial"/>
              </a:rPr>
              <a:t>57% of students enrolled in college are not done after six years. Of that 57%, 33% of them drop out entirely. The remaining 24% stay enrolled in school, either full- or part-time.</a:t>
            </a:r>
            <a:endParaRPr>
              <a:solidFill>
                <a:srgbClr val="4F4F4F"/>
              </a:solidFill>
              <a:highlight>
                <a:srgbClr val="FFFFFF"/>
              </a:highlight>
              <a:latin typeface="Arial"/>
              <a:ea typeface="Arial"/>
              <a:cs typeface="Arial"/>
              <a:sym typeface="Arial"/>
            </a:endParaRPr>
          </a:p>
          <a:p>
            <a:pPr indent="-304800" lvl="0" marL="457200" rtl="0" algn="l">
              <a:spcBef>
                <a:spcPts val="0"/>
              </a:spcBef>
              <a:spcAft>
                <a:spcPts val="0"/>
              </a:spcAft>
              <a:buSzPts val="1200"/>
              <a:buChar char="●"/>
            </a:pPr>
            <a:r>
              <a:rPr lang="en-US">
                <a:latin typeface="Arial"/>
                <a:ea typeface="Arial"/>
                <a:cs typeface="Arial"/>
                <a:sym typeface="Arial"/>
              </a:rPr>
              <a:t>issues such as cost, first generation college students &amp; race (38% White drop out, 37%Asians, 62% African American,54% hispanics) impacts decision to stay in college</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rPr lang="en-US">
                <a:solidFill>
                  <a:srgbClr val="282828"/>
                </a:solidFill>
                <a:latin typeface="Arial"/>
                <a:ea typeface="Arial"/>
                <a:cs typeface="Arial"/>
                <a:sym typeface="Arial"/>
              </a:rPr>
              <a:t>Some key points to look for that can positively influence retention rate include:</a:t>
            </a:r>
            <a:endParaRPr>
              <a:solidFill>
                <a:srgbClr val="282828"/>
              </a:solidFill>
              <a:latin typeface="Arial"/>
              <a:ea typeface="Arial"/>
              <a:cs typeface="Arial"/>
              <a:sym typeface="Arial"/>
            </a:endParaRPr>
          </a:p>
          <a:p>
            <a:pPr indent="-304800" lvl="0" marL="457200" rtl="0" algn="l">
              <a:lnSpc>
                <a:spcPct val="115000"/>
              </a:lnSpc>
              <a:spcBef>
                <a:spcPts val="1500"/>
              </a:spcBef>
              <a:spcAft>
                <a:spcPts val="0"/>
              </a:spcAft>
              <a:buClr>
                <a:srgbClr val="282828"/>
              </a:buClr>
              <a:buSzPts val="1200"/>
              <a:buChar char="●"/>
            </a:pPr>
            <a:r>
              <a:rPr lang="en-US">
                <a:solidFill>
                  <a:srgbClr val="282828"/>
                </a:solidFill>
                <a:latin typeface="Arial"/>
                <a:ea typeface="Arial"/>
                <a:cs typeface="Arial"/>
                <a:sym typeface="Arial"/>
              </a:rPr>
              <a:t>Living in the dorms during freshman year, allowing for a full integration into college life.</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Attending a school where one is admitted early action or early decision, indicating a strong desire to attend that particular institution.</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Paying attention to the cost of the school chosen and whether or not it is within budget.</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Knowing whether a small or large school is a better choice.</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Being comfortable with technology  — computers, smartphones — to use for research purposes when studying.</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Visiting a college before deciding to enroll.</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Getting involved in on-campus activities — clubs, Greek life, volunteer opportunities — that instill a sense of belonging.</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Being genuinely ready to leave home and have the "college experience."</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Self-motivation and a commitment to succeeding in college.</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Listening to one's gut and knowing when and if a change in plan is needed regarding career goals and college major.</a:t>
            </a:r>
            <a:endParaRPr>
              <a:solidFill>
                <a:srgbClr val="282828"/>
              </a:solidFill>
              <a:latin typeface="Arial"/>
              <a:ea typeface="Arial"/>
              <a:cs typeface="Arial"/>
              <a:sym typeface="Arial"/>
            </a:endParaRPr>
          </a:p>
          <a:p>
            <a:pPr indent="-304800" lvl="0" marL="457200" rtl="0" algn="l">
              <a:lnSpc>
                <a:spcPct val="115000"/>
              </a:lnSpc>
              <a:spcBef>
                <a:spcPts val="0"/>
              </a:spcBef>
              <a:spcAft>
                <a:spcPts val="0"/>
              </a:spcAft>
              <a:buClr>
                <a:srgbClr val="282828"/>
              </a:buClr>
              <a:buSzPts val="1200"/>
              <a:buChar char="●"/>
            </a:pPr>
            <a:r>
              <a:rPr lang="en-US">
                <a:solidFill>
                  <a:srgbClr val="282828"/>
                </a:solidFill>
                <a:latin typeface="Arial"/>
                <a:ea typeface="Arial"/>
                <a:cs typeface="Arial"/>
                <a:sym typeface="Arial"/>
              </a:rPr>
              <a:t>Understanding that college is not just about getting a job after graduation, but is also about the experience of learning and growing through the interactions with professors and other students who are from different places and different types of families and communities.</a:t>
            </a:r>
            <a:endParaRPr>
              <a:latin typeface="Arial"/>
              <a:ea typeface="Arial"/>
              <a:cs typeface="Arial"/>
              <a:sym typeface="Arial"/>
            </a:endParaRPr>
          </a:p>
          <a:p>
            <a:pPr indent="0" lvl="0" marL="0" rtl="0" algn="l">
              <a:spcBef>
                <a:spcPts val="1500"/>
              </a:spcBef>
              <a:spcAft>
                <a:spcPts val="0"/>
              </a:spcAft>
              <a:buNone/>
            </a:pPr>
            <a:r>
              <a:rPr b="1" lang="en-US">
                <a:latin typeface="Arial"/>
                <a:ea typeface="Arial"/>
                <a:cs typeface="Arial"/>
                <a:sym typeface="Arial"/>
              </a:rPr>
              <a:t>College Raptor</a:t>
            </a:r>
            <a:r>
              <a:rPr lang="en-US">
                <a:latin typeface="Arial"/>
                <a:ea typeface="Arial"/>
                <a:cs typeface="Arial"/>
                <a:sym typeface="Arial"/>
              </a:rPr>
              <a:t> is a website that enable you to compare graduation rates and other factors among colleges you are considering.</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155" name="Google Shape;155;g4ba684649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d6f14d1710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d6f14d171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d6f14d1710_1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d6f14d1710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d6f14d171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Georgia"/>
                <a:ea typeface="Georgia"/>
                <a:cs typeface="Georgia"/>
                <a:sym typeface="Georgia"/>
              </a:rPr>
              <a:t>For most students, the salary boost from going to a super-selective school is “generally indistinguishable from zero” after adjusting for student characteristics, such as test scores. In other words, if Mike and Drew have the same SAT scores and apply to the same colleges, but Mike gets into Harvard and Drew doesn’t, they can still expect to earn the same income throughout their careers. Despite Harvard’s international fame and energetic alumni outreach, somebody like Mike would not experience an observable “Harvard effect.” Dale and Krueger even found that the average SAT scores of all the schools a student applies to is a more powerful predictor of success than the school that student actually attends.</a:t>
            </a:r>
            <a:endParaRPr sz="1100">
              <a:latin typeface="Georgia"/>
              <a:ea typeface="Georgia"/>
              <a:cs typeface="Georgia"/>
              <a:sym typeface="Georgia"/>
            </a:endParaRPr>
          </a:p>
          <a:p>
            <a:pPr indent="0" lvl="0" marL="0" rtl="0" algn="l">
              <a:spcBef>
                <a:spcPts val="0"/>
              </a:spcBef>
              <a:spcAft>
                <a:spcPts val="0"/>
              </a:spcAft>
              <a:buNone/>
            </a:pPr>
            <a:r>
              <a:t/>
            </a:r>
            <a:endParaRPr sz="1100">
              <a:latin typeface="Georgia"/>
              <a:ea typeface="Georgia"/>
              <a:cs typeface="Georgia"/>
              <a:sym typeface="Georgia"/>
            </a:endParaRPr>
          </a:p>
          <a:p>
            <a:pPr indent="0" lvl="0" marL="0" rtl="0" algn="l">
              <a:spcBef>
                <a:spcPts val="0"/>
              </a:spcBef>
              <a:spcAft>
                <a:spcPts val="0"/>
              </a:spcAft>
              <a:buNone/>
            </a:pPr>
            <a:r>
              <a:rPr lang="en-US" sz="1100">
                <a:latin typeface="Georgia"/>
                <a:ea typeface="Georgia"/>
                <a:cs typeface="Georgia"/>
                <a:sym typeface="Georgia"/>
              </a:rPr>
              <a:t>Frank Bruni's new book on this subject, </a:t>
            </a:r>
            <a:r>
              <a:rPr i="1" lang="en-US" sz="1100">
                <a:latin typeface="Georgia"/>
                <a:ea typeface="Georgia"/>
                <a:cs typeface="Georgia"/>
                <a:sym typeface="Georgia"/>
              </a:rPr>
              <a:t>Where You Go Is Not Who You'll Be</a:t>
            </a:r>
            <a:r>
              <a:rPr lang="en-US" sz="1100">
                <a:latin typeface="Georgia"/>
                <a:ea typeface="Georgia"/>
                <a:cs typeface="Georgia"/>
                <a:sym typeface="Georgia"/>
              </a:rPr>
              <a:t>, is that just 30 percent of Fortune 500 CEOs went to elite colleges like the Ivies. </a:t>
            </a:r>
            <a:endParaRPr sz="1100">
              <a:latin typeface="Georgia"/>
              <a:ea typeface="Georgia"/>
              <a:cs typeface="Georgia"/>
              <a:sym typeface="Georgia"/>
            </a:endParaRPr>
          </a:p>
          <a:p>
            <a:pPr indent="0" lvl="0" marL="0" rtl="0" algn="l">
              <a:spcBef>
                <a:spcPts val="0"/>
              </a:spcBef>
              <a:spcAft>
                <a:spcPts val="0"/>
              </a:spcAft>
              <a:buNone/>
            </a:pPr>
            <a:r>
              <a:t/>
            </a:r>
            <a:endParaRPr sz="1100">
              <a:latin typeface="Georgia"/>
              <a:ea typeface="Georgia"/>
              <a:cs typeface="Georgia"/>
              <a:sym typeface="Georgia"/>
            </a:endParaRPr>
          </a:p>
          <a:p>
            <a:pPr indent="0" lvl="0" marL="0" rtl="0" algn="l">
              <a:spcBef>
                <a:spcPts val="0"/>
              </a:spcBef>
              <a:spcAft>
                <a:spcPts val="0"/>
              </a:spcAft>
              <a:buNone/>
            </a:pPr>
            <a:r>
              <a:rPr lang="en-US" sz="1100">
                <a:solidFill>
                  <a:srgbClr val="262626"/>
                </a:solidFill>
                <a:highlight>
                  <a:srgbClr val="FEFEFE"/>
                </a:highlight>
                <a:latin typeface="Arial"/>
                <a:ea typeface="Arial"/>
                <a:cs typeface="Arial"/>
                <a:sym typeface="Arial"/>
              </a:rPr>
              <a:t>Your worth as a person, a student and our son/daughter is not diminished or influenced in the least by what these colleges have decided. If it does not go your way, you'll take a different route to get where you want."</a:t>
            </a:r>
            <a:endParaRPr sz="1100">
              <a:latin typeface="Georgia"/>
              <a:ea typeface="Georgia"/>
              <a:cs typeface="Georgia"/>
              <a:sym typeface="Georgia"/>
            </a:endParaRPr>
          </a:p>
        </p:txBody>
      </p:sp>
      <p:sp>
        <p:nvSpPr>
          <p:cNvPr id="169" name="Google Shape;169;g1d6f14d1710_3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As a quick hint to those parents </a:t>
            </a:r>
            <a:r>
              <a:rPr lang="en-US"/>
              <a:t>whose</a:t>
            </a:r>
            <a:r>
              <a:rPr lang="en-US"/>
              <a:t> children have not yet started the college application process - have your student set up a seperate email address FIRST NAME LAST NAME @....  my son has </a:t>
            </a:r>
            <a:r>
              <a:rPr lang="en-US"/>
              <a:t>received</a:t>
            </a:r>
            <a:r>
              <a:rPr lang="en-US"/>
              <a:t> approx. 3,500 emails from colleges. Some colleges track “demonstrated interest” which can include them keeping track of your open rate and clicking on links in their emails. If you want to help your child...and this is a </a:t>
            </a:r>
            <a:r>
              <a:rPr lang="en-US"/>
              <a:t>helicopter</a:t>
            </a:r>
            <a:r>
              <a:rPr lang="en-US"/>
              <a:t> parent thing I will allow you to do...you can go onto this email account and click on the links and view the videos etc….</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2" name="Google Shape;18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sp>
        <p:nvSpPr>
          <p:cNvPr id="23" name="Google Shape;23;p2"/>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4" name="Google Shape;24;p2"/>
          <p:cNvGrpSpPr/>
          <p:nvPr/>
        </p:nvGrpSpPr>
        <p:grpSpPr>
          <a:xfrm>
            <a:off x="211665" y="5353963"/>
            <a:ext cx="8723376" cy="1331580"/>
            <a:chOff x="-3905250" y="4294188"/>
            <a:chExt cx="13011150" cy="1892300"/>
          </a:xfrm>
        </p:grpSpPr>
        <p:sp>
          <p:nvSpPr>
            <p:cNvPr id="25" name="Google Shape;25;p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6" name="Google Shape;26;p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7" name="Google Shape;27;p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8" name="Google Shape;28;p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9" name="Google Shape;29;p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0" name="Google Shape;30;p2"/>
          <p:cNvSpPr txBox="1"/>
          <p:nvPr>
            <p:ph type="ctrTitle"/>
          </p:nvPr>
        </p:nvSpPr>
        <p:spPr>
          <a:xfrm>
            <a:off x="685800" y="1600200"/>
            <a:ext cx="7772400" cy="1780108"/>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1" name="Google Shape;31;p2"/>
          <p:cNvSpPr txBox="1"/>
          <p:nvPr>
            <p:ph idx="1" type="subTitle"/>
          </p:nvPr>
        </p:nvSpPr>
        <p:spPr>
          <a:xfrm>
            <a:off x="1371600" y="3556001"/>
            <a:ext cx="6400800" cy="1473200"/>
          </a:xfrm>
          <a:prstGeom prst="rect">
            <a:avLst/>
          </a:prstGeom>
          <a:noFill/>
          <a:ln>
            <a:noFill/>
          </a:ln>
        </p:spPr>
        <p:txBody>
          <a:bodyPr anchorCtr="0" anchor="t" bIns="91425" lIns="91425" spcFirstLastPara="1" rIns="91425" wrap="square" tIns="91425">
            <a:noAutofit/>
          </a:bodyPr>
          <a:lstStyle>
            <a:lvl1pPr lvl="0" marR="0" rtl="0" algn="ctr">
              <a:spcBef>
                <a:spcPts val="400"/>
              </a:spcBef>
              <a:spcAft>
                <a:spcPts val="0"/>
              </a:spcAft>
              <a:buClr>
                <a:schemeClr val="accent1"/>
              </a:buClr>
              <a:buSzPts val="2000"/>
              <a:buFont typeface="Noto Sans Symbols"/>
              <a:buNone/>
              <a:defRPr b="0" i="0" sz="2000" u="none" cap="none" strike="noStrike">
                <a:solidFill>
                  <a:srgbClr val="FFFFFF"/>
                </a:solidFill>
                <a:latin typeface="Candara"/>
                <a:ea typeface="Candara"/>
                <a:cs typeface="Candara"/>
                <a:sym typeface="Candara"/>
              </a:defRPr>
            </a:lvl1pPr>
            <a:lvl2pPr lvl="1" marR="0" rtl="0" algn="ctr">
              <a:spcBef>
                <a:spcPts val="440"/>
              </a:spcBef>
              <a:spcAft>
                <a:spcPts val="0"/>
              </a:spcAft>
              <a:buClr>
                <a:schemeClr val="accent1"/>
              </a:buClr>
              <a:buSzPts val="2200"/>
              <a:buFont typeface="Noto Sans Symbols"/>
              <a:buNone/>
              <a:defRPr b="0" i="0" sz="2200" u="none" cap="none" strike="noStrike">
                <a:solidFill>
                  <a:srgbClr val="888888"/>
                </a:solidFill>
                <a:latin typeface="Candara"/>
                <a:ea typeface="Candara"/>
                <a:cs typeface="Candara"/>
                <a:sym typeface="Candara"/>
              </a:defRPr>
            </a:lvl2pPr>
            <a:lvl3pPr lvl="2" marR="0" rtl="0" algn="ctr">
              <a:spcBef>
                <a:spcPts val="400"/>
              </a:spcBef>
              <a:spcAft>
                <a:spcPts val="0"/>
              </a:spcAft>
              <a:buClr>
                <a:schemeClr val="accent1"/>
              </a:buClr>
              <a:buSzPts val="2000"/>
              <a:buFont typeface="Noto Sans Symbols"/>
              <a:buNone/>
              <a:defRPr b="0" i="0" sz="2000" u="none" cap="none" strike="noStrike">
                <a:solidFill>
                  <a:srgbClr val="888888"/>
                </a:solidFill>
                <a:latin typeface="Candara"/>
                <a:ea typeface="Candara"/>
                <a:cs typeface="Candara"/>
                <a:sym typeface="Candara"/>
              </a:defRPr>
            </a:lvl3pPr>
            <a:lvl4pPr lvl="3"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Candara"/>
                <a:ea typeface="Candara"/>
                <a:cs typeface="Candara"/>
                <a:sym typeface="Candara"/>
              </a:defRPr>
            </a:lvl4pPr>
            <a:lvl5pPr lvl="4" marR="0" rtl="0" algn="ctr">
              <a:spcBef>
                <a:spcPts val="320"/>
              </a:spcBef>
              <a:spcAft>
                <a:spcPts val="0"/>
              </a:spcAft>
              <a:buClr>
                <a:schemeClr val="accent1"/>
              </a:buClr>
              <a:buSzPts val="1600"/>
              <a:buFont typeface="Noto Sans Symbols"/>
              <a:buNone/>
              <a:defRPr b="0" i="0" sz="1600" u="none" cap="none" strike="noStrike">
                <a:solidFill>
                  <a:srgbClr val="888888"/>
                </a:solidFill>
                <a:latin typeface="Candara"/>
                <a:ea typeface="Candara"/>
                <a:cs typeface="Candara"/>
                <a:sym typeface="Candara"/>
              </a:defRPr>
            </a:lvl5pPr>
            <a:lvl6pPr lvl="5"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6pPr>
            <a:lvl7pPr lvl="6"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7pPr>
            <a:lvl8pPr lvl="7"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8pPr>
            <a:lvl9pPr lvl="8"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9pPr>
          </a:lstStyle>
          <a:p/>
        </p:txBody>
      </p:sp>
      <p:sp>
        <p:nvSpPr>
          <p:cNvPr id="32" name="Google Shape;32;p2"/>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3" name="Google Shape;33;p2"/>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4" name="Google Shape;34;p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11"/>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5" name="Google Shape;115;p11"/>
          <p:cNvSpPr txBox="1"/>
          <p:nvPr>
            <p:ph idx="1" type="body"/>
          </p:nvPr>
        </p:nvSpPr>
        <p:spPr>
          <a:xfrm rot="5400000">
            <a:off x="2850886" y="696649"/>
            <a:ext cx="3450696" cy="7408333"/>
          </a:xfrm>
          <a:prstGeom prst="rect">
            <a:avLst/>
          </a:prstGeom>
          <a:noFill/>
          <a:ln>
            <a:noFill/>
          </a:ln>
        </p:spPr>
        <p:txBody>
          <a:bodyPr anchorCtr="0" anchor="ctr"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
        <p:nvSpPr>
          <p:cNvPr id="116" name="Google Shape;116;p11"/>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17" name="Google Shape;117;p11"/>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18" name="Google Shape;118;p11"/>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9" name="Shape 119"/>
        <p:cNvGrpSpPr/>
        <p:nvPr/>
      </p:nvGrpSpPr>
      <p:grpSpPr>
        <a:xfrm>
          <a:off x="0" y="0"/>
          <a:ext cx="0" cy="0"/>
          <a:chOff x="0" y="0"/>
          <a:chExt cx="0" cy="0"/>
        </a:xfrm>
      </p:grpSpPr>
      <p:sp>
        <p:nvSpPr>
          <p:cNvPr id="120" name="Google Shape;120;p12"/>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21" name="Google Shape;121;p12"/>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22" name="Google Shape;122;p12"/>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23" name="Google Shape;123;p1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grpSp>
        <p:nvGrpSpPr>
          <p:cNvPr id="124" name="Google Shape;124;p12"/>
          <p:cNvGrpSpPr/>
          <p:nvPr/>
        </p:nvGrpSpPr>
        <p:grpSpPr>
          <a:xfrm>
            <a:off x="211665" y="714191"/>
            <a:ext cx="8723376" cy="1331580"/>
            <a:chOff x="-3905250" y="4294188"/>
            <a:chExt cx="13011150" cy="1892300"/>
          </a:xfrm>
        </p:grpSpPr>
        <p:sp>
          <p:nvSpPr>
            <p:cNvPr id="125" name="Google Shape;125;p1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6" name="Google Shape;126;p1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7" name="Google Shape;127;p1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8" name="Google Shape;128;p1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9" name="Google Shape;129;p1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30" name="Google Shape;130;p12"/>
          <p:cNvSpPr txBox="1"/>
          <p:nvPr>
            <p:ph type="title"/>
          </p:nvPr>
        </p:nvSpPr>
        <p:spPr>
          <a:xfrm rot="5400000">
            <a:off x="5414433" y="2662767"/>
            <a:ext cx="4487333" cy="2057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4400"/>
              <a:buFont typeface="Candara"/>
              <a:buNone/>
              <a:defRPr b="0" i="0" sz="4400" u="none" cap="none" strike="noStrike">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1" name="Google Shape;131;p12"/>
          <p:cNvSpPr txBox="1"/>
          <p:nvPr>
            <p:ph idx="1" type="body"/>
          </p:nvPr>
        </p:nvSpPr>
        <p:spPr>
          <a:xfrm rot="5400000">
            <a:off x="1223433" y="681567"/>
            <a:ext cx="4487334" cy="6019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3"/>
          <p:cNvSpPr txBox="1"/>
          <p:nvPr>
            <p:ph idx="1" type="body"/>
          </p:nvPr>
        </p:nvSpPr>
        <p:spPr>
          <a:xfrm>
            <a:off x="872067" y="2675467"/>
            <a:ext cx="7408333" cy="345069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
        <p:nvSpPr>
          <p:cNvPr id="37" name="Google Shape;37;p3"/>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8" name="Google Shape;38;p3"/>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9" name="Google Shape;39;p3"/>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3"/>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1" name="Shape 41"/>
        <p:cNvGrpSpPr/>
        <p:nvPr/>
      </p:nvGrpSpPr>
      <p:grpSpPr>
        <a:xfrm>
          <a:off x="0" y="0"/>
          <a:ext cx="0" cy="0"/>
          <a:chOff x="0" y="0"/>
          <a:chExt cx="0" cy="0"/>
        </a:xfrm>
      </p:grpSpPr>
      <p:sp>
        <p:nvSpPr>
          <p:cNvPr id="42" name="Google Shape;42;p4"/>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43" name="Google Shape;43;p4"/>
          <p:cNvGrpSpPr/>
          <p:nvPr/>
        </p:nvGrpSpPr>
        <p:grpSpPr>
          <a:xfrm>
            <a:off x="211665" y="714191"/>
            <a:ext cx="8723376" cy="1329874"/>
            <a:chOff x="-3905251" y="4294188"/>
            <a:chExt cx="13027839" cy="1892300"/>
          </a:xfrm>
        </p:grpSpPr>
        <p:sp>
          <p:nvSpPr>
            <p:cNvPr id="44" name="Google Shape;44;p4"/>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 name="Google Shape;45;p4"/>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6" name="Google Shape;46;p4"/>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7" name="Google Shape;47;p4"/>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8" name="Google Shape;48;p4"/>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49" name="Google Shape;49;p4"/>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0" name="Google Shape;50;p4"/>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1" name="Google Shape;51;p4"/>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5"/>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4" name="Google Shape;54;p5"/>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5" name="Google Shape;55;p5"/>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6" name="Google Shape;56;p5"/>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7" name="Shape 57"/>
        <p:cNvGrpSpPr/>
        <p:nvPr/>
      </p:nvGrpSpPr>
      <p:grpSpPr>
        <a:xfrm>
          <a:off x="0" y="0"/>
          <a:ext cx="0" cy="0"/>
          <a:chOff x="0" y="0"/>
          <a:chExt cx="0" cy="0"/>
        </a:xfrm>
      </p:grpSpPr>
      <p:sp>
        <p:nvSpPr>
          <p:cNvPr id="58" name="Google Shape;58;p6"/>
          <p:cNvSpPr/>
          <p:nvPr/>
        </p:nvSpPr>
        <p:spPr>
          <a:xfrm>
            <a:off x="228600" y="228600"/>
            <a:ext cx="8695944" cy="4736592"/>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59" name="Google Shape;59;p6"/>
          <p:cNvSpPr/>
          <p:nvPr/>
        </p:nvSpPr>
        <p:spPr>
          <a:xfrm>
            <a:off x="6047438" y="4203592"/>
            <a:ext cx="2876429" cy="714026"/>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60" name="Google Shape;60;p6"/>
          <p:cNvSpPr/>
          <p:nvPr/>
        </p:nvSpPr>
        <p:spPr>
          <a:xfrm>
            <a:off x="2619320" y="4075290"/>
            <a:ext cx="5544515" cy="850138"/>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61" name="Google Shape;61;p6"/>
          <p:cNvSpPr/>
          <p:nvPr/>
        </p:nvSpPr>
        <p:spPr>
          <a:xfrm>
            <a:off x="2828728" y="4087562"/>
            <a:ext cx="5467980" cy="774272"/>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62" name="Google Shape;62;p6"/>
          <p:cNvSpPr/>
          <p:nvPr/>
        </p:nvSpPr>
        <p:spPr>
          <a:xfrm>
            <a:off x="5609489" y="4074174"/>
            <a:ext cx="3308000" cy="651549"/>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63" name="Google Shape;63;p6"/>
          <p:cNvSpPr/>
          <p:nvPr/>
        </p:nvSpPr>
        <p:spPr>
          <a:xfrm>
            <a:off x="211665" y="4058555"/>
            <a:ext cx="8723376" cy="1329874"/>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64" name="Google Shape;64;p6"/>
          <p:cNvSpPr txBox="1"/>
          <p:nvPr>
            <p:ph type="title"/>
          </p:nvPr>
        </p:nvSpPr>
        <p:spPr>
          <a:xfrm>
            <a:off x="690032" y="2463560"/>
            <a:ext cx="7772400" cy="15240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5" name="Google Shape;65;p6"/>
          <p:cNvSpPr txBox="1"/>
          <p:nvPr>
            <p:ph idx="1" type="body"/>
          </p:nvPr>
        </p:nvSpPr>
        <p:spPr>
          <a:xfrm>
            <a:off x="1367365" y="1437448"/>
            <a:ext cx="6417734" cy="939801"/>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400"/>
              </a:spcBef>
              <a:spcAft>
                <a:spcPts val="0"/>
              </a:spcAft>
              <a:buClr>
                <a:schemeClr val="accent1"/>
              </a:buClr>
              <a:buSzPts val="2000"/>
              <a:buFont typeface="Noto Sans Symbols"/>
              <a:buNone/>
              <a:defRPr b="0" i="0" sz="2000" u="none" cap="none" strike="noStrike">
                <a:solidFill>
                  <a:srgbClr val="FFFFFF"/>
                </a:solidFill>
                <a:latin typeface="Candara"/>
                <a:ea typeface="Candara"/>
                <a:cs typeface="Candara"/>
                <a:sym typeface="Candara"/>
              </a:defRPr>
            </a:lvl1pPr>
            <a:lvl2pPr indent="-228600" lvl="1" marL="914400" marR="0" rtl="0" algn="l">
              <a:spcBef>
                <a:spcPts val="360"/>
              </a:spcBef>
              <a:spcAft>
                <a:spcPts val="0"/>
              </a:spcAft>
              <a:buClr>
                <a:schemeClr val="accent1"/>
              </a:buClr>
              <a:buSzPts val="1800"/>
              <a:buFont typeface="Noto Sans Symbols"/>
              <a:buNone/>
              <a:defRPr b="0" i="0" sz="1800" u="none" cap="none" strike="noStrike">
                <a:solidFill>
                  <a:srgbClr val="888888"/>
                </a:solidFill>
                <a:latin typeface="Candara"/>
                <a:ea typeface="Candara"/>
                <a:cs typeface="Candara"/>
                <a:sym typeface="Candara"/>
              </a:defRPr>
            </a:lvl2pPr>
            <a:lvl3pPr indent="-228600" lvl="2" marL="1371600" marR="0" rtl="0" algn="l">
              <a:spcBef>
                <a:spcPts val="320"/>
              </a:spcBef>
              <a:spcAft>
                <a:spcPts val="0"/>
              </a:spcAft>
              <a:buClr>
                <a:schemeClr val="accent1"/>
              </a:buClr>
              <a:buSzPts val="1600"/>
              <a:buFont typeface="Noto Sans Symbols"/>
              <a:buNone/>
              <a:defRPr b="0" i="0" sz="1600" u="none" cap="none" strike="noStrike">
                <a:solidFill>
                  <a:srgbClr val="888888"/>
                </a:solidFill>
                <a:latin typeface="Candara"/>
                <a:ea typeface="Candara"/>
                <a:cs typeface="Candara"/>
                <a:sym typeface="Candara"/>
              </a:defRPr>
            </a:lvl3pPr>
            <a:lvl4pPr indent="-228600" lvl="3" marL="18288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4pPr>
            <a:lvl5pPr indent="-228600" lvl="4" marL="22860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5pPr>
            <a:lvl6pPr indent="-228600" lvl="5" marL="27432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6pPr>
            <a:lvl7pPr indent="-228600" lvl="6" marL="32004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7pPr>
            <a:lvl8pPr indent="-228600" lvl="7" marL="36576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8pPr>
            <a:lvl9pPr indent="-228600" lvl="8" marL="41148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Candara"/>
                <a:ea typeface="Candara"/>
                <a:cs typeface="Candara"/>
                <a:sym typeface="Candara"/>
              </a:defRPr>
            </a:lvl9pPr>
          </a:lstStyle>
          <a:p/>
        </p:txBody>
      </p:sp>
      <p:sp>
        <p:nvSpPr>
          <p:cNvPr id="66" name="Google Shape;66;p6"/>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7" name="Google Shape;67;p6"/>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8" name="Google Shape;68;p6"/>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7"/>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1" name="Google Shape;71;p7"/>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2" name="Google Shape;72;p7"/>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3" name="Google Shape;73;p7"/>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74" name="Google Shape;74;p7"/>
          <p:cNvSpPr txBox="1"/>
          <p:nvPr>
            <p:ph idx="1" type="body"/>
          </p:nvPr>
        </p:nvSpPr>
        <p:spPr>
          <a:xfrm>
            <a:off x="676655" y="2679192"/>
            <a:ext cx="3822192" cy="3447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
        <p:nvSpPr>
          <p:cNvPr id="75" name="Google Shape;75;p7"/>
          <p:cNvSpPr txBox="1"/>
          <p:nvPr>
            <p:ph idx="2" type="body"/>
          </p:nvPr>
        </p:nvSpPr>
        <p:spPr>
          <a:xfrm>
            <a:off x="4645152" y="2679192"/>
            <a:ext cx="3822192" cy="3447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8"/>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8" name="Google Shape;78;p8"/>
          <p:cNvSpPr txBox="1"/>
          <p:nvPr>
            <p:ph idx="1" type="body"/>
          </p:nvPr>
        </p:nvSpPr>
        <p:spPr>
          <a:xfrm>
            <a:off x="676656" y="2678114"/>
            <a:ext cx="3822192" cy="639762"/>
          </a:xfrm>
          <a:prstGeom prst="rect">
            <a:avLst/>
          </a:prstGeom>
          <a:noFill/>
          <a:ln>
            <a:noFill/>
          </a:ln>
        </p:spPr>
        <p:txBody>
          <a:bodyPr anchorCtr="0" anchor="ctr" bIns="91425" lIns="91425" spcFirstLastPara="1" rIns="91425" wrap="square" tIns="91425">
            <a:noAutofit/>
          </a:bodyPr>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dk2"/>
                </a:solidFill>
                <a:latin typeface="Candara"/>
                <a:ea typeface="Candara"/>
                <a:cs typeface="Candara"/>
                <a:sym typeface="Candara"/>
              </a:defRPr>
            </a:lvl2pPr>
            <a:lvl3pPr indent="-228600" lvl="2" marL="1371600" marR="0" rtl="0" algn="l">
              <a:spcBef>
                <a:spcPts val="360"/>
              </a:spcBef>
              <a:spcAft>
                <a:spcPts val="0"/>
              </a:spcAft>
              <a:buClr>
                <a:schemeClr val="accent1"/>
              </a:buClr>
              <a:buSzPts val="1800"/>
              <a:buFont typeface="Noto Sans Symbols"/>
              <a:buNone/>
              <a:defRPr b="1" i="0" sz="1800" u="none" cap="none" strike="noStrike">
                <a:solidFill>
                  <a:schemeClr val="dk2"/>
                </a:solidFill>
                <a:latin typeface="Candara"/>
                <a:ea typeface="Candara"/>
                <a:cs typeface="Candara"/>
                <a:sym typeface="Candara"/>
              </a:defRPr>
            </a:lvl3pPr>
            <a:lvl4pPr indent="-228600" lvl="3" marL="18288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5pPr>
            <a:lvl6pPr indent="-228600" lvl="5" marL="27432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6pPr>
            <a:lvl7pPr indent="-228600" lvl="6" marL="32004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7pPr>
            <a:lvl8pPr indent="-228600" lvl="7" marL="36576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8pPr>
            <a:lvl9pPr indent="-228600" lvl="8" marL="41148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9pPr>
          </a:lstStyle>
          <a:p/>
        </p:txBody>
      </p:sp>
      <p:sp>
        <p:nvSpPr>
          <p:cNvPr id="79" name="Google Shape;79;p8"/>
          <p:cNvSpPr txBox="1"/>
          <p:nvPr>
            <p:ph idx="2" type="body"/>
          </p:nvPr>
        </p:nvSpPr>
        <p:spPr>
          <a:xfrm>
            <a:off x="677332" y="3429000"/>
            <a:ext cx="3820055" cy="2697163"/>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2pPr>
            <a:lvl3pPr indent="-330200" lvl="2" marL="13716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3pPr>
            <a:lvl4pPr indent="-317500" lvl="3" marL="18288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4pPr>
            <a:lvl5pPr indent="-317500" lvl="4" marL="22860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5pPr>
            <a:lvl6pPr indent="-330200" lvl="5" marL="27432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6pPr>
            <a:lvl7pPr indent="-330200" lvl="6" marL="32004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7pPr>
            <a:lvl8pPr indent="-330200" lvl="7" marL="36576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8pPr>
            <a:lvl9pPr indent="-330200" lvl="8" marL="41148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9pPr>
          </a:lstStyle>
          <a:p/>
        </p:txBody>
      </p:sp>
      <p:sp>
        <p:nvSpPr>
          <p:cNvPr id="80" name="Google Shape;80;p8"/>
          <p:cNvSpPr txBox="1"/>
          <p:nvPr>
            <p:ph idx="3" type="body"/>
          </p:nvPr>
        </p:nvSpPr>
        <p:spPr>
          <a:xfrm>
            <a:off x="4648200" y="2678113"/>
            <a:ext cx="3822192" cy="639762"/>
          </a:xfrm>
          <a:prstGeom prst="rect">
            <a:avLst/>
          </a:prstGeom>
          <a:noFill/>
          <a:ln>
            <a:noFill/>
          </a:ln>
        </p:spPr>
        <p:txBody>
          <a:bodyPr anchorCtr="0" anchor="ctr" bIns="91425" lIns="91425" spcFirstLastPara="1" rIns="91425" wrap="square" tIns="91425">
            <a:noAutofit/>
          </a:bodyPr>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dk2"/>
                </a:solidFill>
                <a:latin typeface="Candara"/>
                <a:ea typeface="Candara"/>
                <a:cs typeface="Candara"/>
                <a:sym typeface="Candara"/>
              </a:defRPr>
            </a:lvl2pPr>
            <a:lvl3pPr indent="-228600" lvl="2" marL="1371600" marR="0" rtl="0" algn="l">
              <a:spcBef>
                <a:spcPts val="360"/>
              </a:spcBef>
              <a:spcAft>
                <a:spcPts val="0"/>
              </a:spcAft>
              <a:buClr>
                <a:schemeClr val="accent1"/>
              </a:buClr>
              <a:buSzPts val="1800"/>
              <a:buFont typeface="Noto Sans Symbols"/>
              <a:buNone/>
              <a:defRPr b="1" i="0" sz="1800" u="none" cap="none" strike="noStrike">
                <a:solidFill>
                  <a:schemeClr val="dk2"/>
                </a:solidFill>
                <a:latin typeface="Candara"/>
                <a:ea typeface="Candara"/>
                <a:cs typeface="Candara"/>
                <a:sym typeface="Candara"/>
              </a:defRPr>
            </a:lvl3pPr>
            <a:lvl4pPr indent="-228600" lvl="3" marL="18288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5pPr>
            <a:lvl6pPr indent="-228600" lvl="5" marL="27432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6pPr>
            <a:lvl7pPr indent="-228600" lvl="6" marL="32004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7pPr>
            <a:lvl8pPr indent="-228600" lvl="7" marL="36576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8pPr>
            <a:lvl9pPr indent="-228600" lvl="8" marL="4114800" marR="0" rtl="0" algn="l">
              <a:spcBef>
                <a:spcPts val="384"/>
              </a:spcBef>
              <a:spcAft>
                <a:spcPts val="0"/>
              </a:spcAft>
              <a:buClr>
                <a:schemeClr val="accent1"/>
              </a:buClr>
              <a:buSzPts val="1600"/>
              <a:buFont typeface="Noto Sans Symbols"/>
              <a:buNone/>
              <a:defRPr b="1" i="0" sz="1600" u="none" cap="none" strike="noStrike">
                <a:solidFill>
                  <a:schemeClr val="dk2"/>
                </a:solidFill>
                <a:latin typeface="Candara"/>
                <a:ea typeface="Candara"/>
                <a:cs typeface="Candara"/>
                <a:sym typeface="Candara"/>
              </a:defRPr>
            </a:lvl9pPr>
          </a:lstStyle>
          <a:p/>
        </p:txBody>
      </p:sp>
      <p:sp>
        <p:nvSpPr>
          <p:cNvPr id="81" name="Google Shape;81;p8"/>
          <p:cNvSpPr txBox="1"/>
          <p:nvPr>
            <p:ph idx="4" type="body"/>
          </p:nvPr>
        </p:nvSpPr>
        <p:spPr>
          <a:xfrm>
            <a:off x="4645025" y="3429000"/>
            <a:ext cx="3822192" cy="2697163"/>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2pPr>
            <a:lvl3pPr indent="-330200" lvl="2" marL="13716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3pPr>
            <a:lvl4pPr indent="-317500" lvl="3" marL="18288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4pPr>
            <a:lvl5pPr indent="-317500" lvl="4" marL="22860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5pPr>
            <a:lvl6pPr indent="-330200" lvl="5" marL="27432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6pPr>
            <a:lvl7pPr indent="-330200" lvl="6" marL="32004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7pPr>
            <a:lvl8pPr indent="-330200" lvl="7" marL="36576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8pPr>
            <a:lvl9pPr indent="-330200" lvl="8" marL="41148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9pPr>
          </a:lstStyle>
          <a:p/>
        </p:txBody>
      </p:sp>
      <p:sp>
        <p:nvSpPr>
          <p:cNvPr id="82" name="Google Shape;82;p8"/>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83" name="Google Shape;83;p8"/>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84" name="Google Shape;84;p8"/>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5" name="Shape 85"/>
        <p:cNvGrpSpPr/>
        <p:nvPr/>
      </p:nvGrpSpPr>
      <p:grpSpPr>
        <a:xfrm>
          <a:off x="0" y="0"/>
          <a:ext cx="0" cy="0"/>
          <a:chOff x="0" y="0"/>
          <a:chExt cx="0" cy="0"/>
        </a:xfrm>
      </p:grpSpPr>
      <p:sp>
        <p:nvSpPr>
          <p:cNvPr id="86" name="Google Shape;86;p9"/>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7" name="Google Shape;87;p9"/>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88" name="Google Shape;88;p9"/>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89" name="Google Shape;89;p9"/>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914400" y="3581400"/>
            <a:ext cx="3352800" cy="1905001"/>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Clr>
                <a:schemeClr val="accent1"/>
              </a:buClr>
              <a:buSzPts val="1800"/>
              <a:buFont typeface="Noto Sans Symbols"/>
              <a:buNone/>
              <a:defRPr b="0" i="0" sz="1800" u="none" cap="none" strike="noStrike">
                <a:solidFill>
                  <a:schemeClr val="dk2"/>
                </a:solidFill>
                <a:latin typeface="Candara"/>
                <a:ea typeface="Candara"/>
                <a:cs typeface="Candara"/>
                <a:sym typeface="Candara"/>
              </a:defRPr>
            </a:lvl1pPr>
            <a:lvl2pPr indent="-228600" lvl="1" marL="914400" marR="0" rtl="0" algn="l">
              <a:spcBef>
                <a:spcPts val="600"/>
              </a:spcBef>
              <a:spcAft>
                <a:spcPts val="0"/>
              </a:spcAft>
              <a:buClr>
                <a:schemeClr val="accent1"/>
              </a:buClr>
              <a:buSzPts val="1200"/>
              <a:buFont typeface="Noto Sans Symbols"/>
              <a:buNone/>
              <a:defRPr b="0" i="0" sz="1200" u="none" cap="none" strike="noStrike">
                <a:solidFill>
                  <a:schemeClr val="dk2"/>
                </a:solidFill>
                <a:latin typeface="Candara"/>
                <a:ea typeface="Candara"/>
                <a:cs typeface="Candara"/>
                <a:sym typeface="Candara"/>
              </a:defRPr>
            </a:lvl2pPr>
            <a:lvl3pPr indent="-228600" lvl="2" marL="1371600" marR="0" rtl="0" algn="l">
              <a:spcBef>
                <a:spcPts val="200"/>
              </a:spcBef>
              <a:spcAft>
                <a:spcPts val="0"/>
              </a:spcAft>
              <a:buClr>
                <a:schemeClr val="accent1"/>
              </a:buClr>
              <a:buSzPts val="1000"/>
              <a:buFont typeface="Noto Sans Symbols"/>
              <a:buNone/>
              <a:defRPr b="0" i="0" sz="1000" u="none" cap="none" strike="noStrike">
                <a:solidFill>
                  <a:schemeClr val="dk2"/>
                </a:solidFill>
                <a:latin typeface="Candara"/>
                <a:ea typeface="Candara"/>
                <a:cs typeface="Candara"/>
                <a:sym typeface="Candara"/>
              </a:defRPr>
            </a:lvl3pPr>
            <a:lvl4pPr indent="-228600" lvl="3" marL="1828800" marR="0" rtl="0" algn="l">
              <a:spcBef>
                <a:spcPts val="180"/>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4pPr>
            <a:lvl5pPr indent="-228600" lvl="4" marL="2286000" marR="0" rtl="0" algn="l">
              <a:spcBef>
                <a:spcPts val="180"/>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5pPr>
            <a:lvl6pPr indent="-228600" lvl="5" marL="27432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6pPr>
            <a:lvl7pPr indent="-228600" lvl="6" marL="32004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7pPr>
            <a:lvl8pPr indent="-228600" lvl="7" marL="36576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8pPr>
            <a:lvl9pPr indent="-228600" lvl="8" marL="41148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9pPr>
          </a:lstStyle>
          <a:p/>
        </p:txBody>
      </p:sp>
      <p:grpSp>
        <p:nvGrpSpPr>
          <p:cNvPr id="91" name="Google Shape;91;p9"/>
          <p:cNvGrpSpPr/>
          <p:nvPr/>
        </p:nvGrpSpPr>
        <p:grpSpPr>
          <a:xfrm>
            <a:off x="211665" y="714191"/>
            <a:ext cx="8723376" cy="1331580"/>
            <a:chOff x="-3905250" y="4294188"/>
            <a:chExt cx="13011150" cy="1892300"/>
          </a:xfrm>
        </p:grpSpPr>
        <p:sp>
          <p:nvSpPr>
            <p:cNvPr id="92" name="Google Shape;92;p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3" name="Google Shape;93;p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4" name="Google Shape;94;p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5" name="Google Shape;95;p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6" name="Google Shape;96;p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7" name="Google Shape;97;p9"/>
          <p:cNvSpPr txBox="1"/>
          <p:nvPr>
            <p:ph type="title"/>
          </p:nvPr>
        </p:nvSpPr>
        <p:spPr>
          <a:xfrm>
            <a:off x="914400" y="2286000"/>
            <a:ext cx="3352800" cy="125272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2"/>
              </a:buClr>
              <a:buSzPts val="3200"/>
              <a:buFont typeface="Candara"/>
              <a:buNone/>
              <a:defRPr b="0" i="0" sz="3200" u="none" cap="none" strike="noStrike">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8" name="Google Shape;98;p9"/>
          <p:cNvSpPr txBox="1"/>
          <p:nvPr>
            <p:ph idx="2" type="body"/>
          </p:nvPr>
        </p:nvSpPr>
        <p:spPr>
          <a:xfrm>
            <a:off x="4651962" y="1828800"/>
            <a:ext cx="3904076" cy="3810000"/>
          </a:xfrm>
          <a:prstGeom prst="rect">
            <a:avLst/>
          </a:prstGeom>
          <a:noFill/>
          <a:ln>
            <a:noFill/>
          </a:ln>
        </p:spPr>
        <p:txBody>
          <a:bodyPr anchorCtr="0" anchor="ctr" bIns="91425" lIns="91425" spcFirstLastPara="1" rIns="91425" wrap="square" tIns="91425">
            <a:noAutofit/>
          </a:bodyPr>
          <a:lstStyle>
            <a:lvl1pPr indent="-368300" lvl="0" marL="457200" marR="0" rtl="0" algn="l">
              <a:spcBef>
                <a:spcPts val="440"/>
              </a:spcBef>
              <a:spcAft>
                <a:spcPts val="0"/>
              </a:spcAft>
              <a:buClr>
                <a:schemeClr val="lt1"/>
              </a:buClr>
              <a:buSzPts val="2200"/>
              <a:buFont typeface="Noto Sans Symbols"/>
              <a:buChar char="∗"/>
              <a:defRPr b="0" i="0" sz="2200" u="none" cap="none" strike="noStrike">
                <a:solidFill>
                  <a:schemeClr val="dk2"/>
                </a:solidFill>
                <a:latin typeface="Candara"/>
                <a:ea typeface="Candara"/>
                <a:cs typeface="Candara"/>
                <a:sym typeface="Candara"/>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dk2"/>
                </a:solidFill>
                <a:latin typeface="Candara"/>
                <a:ea typeface="Candara"/>
                <a:cs typeface="Candara"/>
                <a:sym typeface="Candara"/>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dk2"/>
                </a:solidFill>
                <a:latin typeface="Candara"/>
                <a:ea typeface="Candara"/>
                <a:cs typeface="Candara"/>
                <a:sym typeface="Candara"/>
              </a:defRPr>
            </a:lvl3pPr>
            <a:lvl4pPr indent="-330200" lvl="3" marL="1828800" marR="0" rtl="0" algn="l">
              <a:spcBef>
                <a:spcPts val="320"/>
              </a:spcBef>
              <a:spcAft>
                <a:spcPts val="0"/>
              </a:spcAft>
              <a:buClr>
                <a:schemeClr val="lt1"/>
              </a:buClr>
              <a:buSzPts val="1600"/>
              <a:buFont typeface="Noto Sans Symbols"/>
              <a:buChar char="∗"/>
              <a:defRPr b="0" i="0" sz="16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l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55600" lvl="5" marL="27432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6pPr>
            <a:lvl7pPr indent="-355600" lvl="6" marL="32004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7pPr>
            <a:lvl8pPr indent="-355600" lvl="7" marL="36576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8pPr>
            <a:lvl9pPr indent="-355600" lvl="8" marL="41148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9" name="Shape 99"/>
        <p:cNvGrpSpPr/>
        <p:nvPr/>
      </p:nvGrpSpPr>
      <p:grpSpPr>
        <a:xfrm>
          <a:off x="0" y="0"/>
          <a:ext cx="0" cy="0"/>
          <a:chOff x="0" y="0"/>
          <a:chExt cx="0" cy="0"/>
        </a:xfrm>
      </p:grpSpPr>
      <p:sp>
        <p:nvSpPr>
          <p:cNvPr id="100" name="Google Shape;100;p10"/>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01" name="Google Shape;101;p10"/>
          <p:cNvGrpSpPr/>
          <p:nvPr/>
        </p:nvGrpSpPr>
        <p:grpSpPr>
          <a:xfrm>
            <a:off x="211665" y="5353963"/>
            <a:ext cx="8723376" cy="1331580"/>
            <a:chOff x="-3905250" y="4294188"/>
            <a:chExt cx="13011150" cy="1892300"/>
          </a:xfrm>
        </p:grpSpPr>
        <p:sp>
          <p:nvSpPr>
            <p:cNvPr id="102" name="Google Shape;102;p1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3" name="Google Shape;103;p10"/>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4" name="Google Shape;104;p1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5" name="Google Shape;105;p1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6" name="Google Shape;106;p1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07" name="Google Shape;107;p10"/>
          <p:cNvSpPr txBox="1"/>
          <p:nvPr>
            <p:ph type="title"/>
          </p:nvPr>
        </p:nvSpPr>
        <p:spPr>
          <a:xfrm>
            <a:off x="4874155" y="338667"/>
            <a:ext cx="3812645" cy="2429934"/>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FFFFFF"/>
              </a:buClr>
              <a:buSzPts val="2800"/>
              <a:buFont typeface="Candara"/>
              <a:buNone/>
              <a:defRPr b="0" i="0" sz="28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8" name="Google Shape;108;p10"/>
          <p:cNvSpPr txBox="1"/>
          <p:nvPr>
            <p:ph idx="1" type="body"/>
          </p:nvPr>
        </p:nvSpPr>
        <p:spPr>
          <a:xfrm>
            <a:off x="4868333" y="2785533"/>
            <a:ext cx="3818467" cy="242146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accent1"/>
              </a:buClr>
              <a:buSzPts val="1800"/>
              <a:buFont typeface="Noto Sans Symbols"/>
              <a:buNone/>
              <a:defRPr b="0" i="0" sz="1800" u="none" cap="none" strike="noStrike">
                <a:solidFill>
                  <a:srgbClr val="FFFFFF"/>
                </a:solidFill>
                <a:latin typeface="Candara"/>
                <a:ea typeface="Candara"/>
                <a:cs typeface="Candara"/>
                <a:sym typeface="Candara"/>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chemeClr val="dk2"/>
                </a:solidFill>
                <a:latin typeface="Candara"/>
                <a:ea typeface="Candara"/>
                <a:cs typeface="Candara"/>
                <a:sym typeface="Candara"/>
              </a:defRPr>
            </a:lvl2pPr>
            <a:lvl3pPr indent="-228600" lvl="2" marL="1371600" marR="0" rtl="0" algn="l">
              <a:spcBef>
                <a:spcPts val="200"/>
              </a:spcBef>
              <a:spcAft>
                <a:spcPts val="0"/>
              </a:spcAft>
              <a:buClr>
                <a:schemeClr val="accent1"/>
              </a:buClr>
              <a:buSzPts val="1000"/>
              <a:buFont typeface="Noto Sans Symbols"/>
              <a:buNone/>
              <a:defRPr b="0" i="0" sz="1000" u="none" cap="none" strike="noStrike">
                <a:solidFill>
                  <a:schemeClr val="dk2"/>
                </a:solidFill>
                <a:latin typeface="Candara"/>
                <a:ea typeface="Candara"/>
                <a:cs typeface="Candara"/>
                <a:sym typeface="Candara"/>
              </a:defRPr>
            </a:lvl3pPr>
            <a:lvl4pPr indent="-228600" lvl="3" marL="1828800" marR="0" rtl="0" algn="l">
              <a:spcBef>
                <a:spcPts val="180"/>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4pPr>
            <a:lvl5pPr indent="-228600" lvl="4" marL="2286000" marR="0" rtl="0" algn="l">
              <a:spcBef>
                <a:spcPts val="180"/>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5pPr>
            <a:lvl6pPr indent="-228600" lvl="5" marL="27432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6pPr>
            <a:lvl7pPr indent="-228600" lvl="6" marL="32004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7pPr>
            <a:lvl8pPr indent="-228600" lvl="7" marL="36576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8pPr>
            <a:lvl9pPr indent="-228600" lvl="8" marL="4114800" marR="0" rtl="0" algn="l">
              <a:spcBef>
                <a:spcPts val="384"/>
              </a:spcBef>
              <a:spcAft>
                <a:spcPts val="0"/>
              </a:spcAft>
              <a:buClr>
                <a:schemeClr val="accent1"/>
              </a:buClr>
              <a:buSzPts val="900"/>
              <a:buFont typeface="Noto Sans Symbols"/>
              <a:buNone/>
              <a:defRPr b="0" i="0" sz="900" u="none" cap="none" strike="noStrike">
                <a:solidFill>
                  <a:schemeClr val="dk2"/>
                </a:solidFill>
                <a:latin typeface="Candara"/>
                <a:ea typeface="Candara"/>
                <a:cs typeface="Candara"/>
                <a:sym typeface="Candara"/>
              </a:defRPr>
            </a:lvl9pPr>
          </a:lstStyle>
          <a:p/>
        </p:txBody>
      </p:sp>
      <p:sp>
        <p:nvSpPr>
          <p:cNvPr id="109" name="Google Shape;109;p10"/>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10" name="Google Shape;110;p10"/>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11" name="Google Shape;111;p10"/>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Candara"/>
                <a:ea typeface="Candara"/>
                <a:cs typeface="Candara"/>
                <a:sym typeface="Candara"/>
              </a:defRPr>
            </a:lvl1pPr>
            <a:lvl2pPr indent="0" lvl="1" marL="0" marR="0" rtl="0" algn="ctr">
              <a:spcBef>
                <a:spcPts val="0"/>
              </a:spcBef>
              <a:buNone/>
              <a:defRPr sz="1000">
                <a:solidFill>
                  <a:schemeClr val="dk2"/>
                </a:solidFill>
                <a:latin typeface="Candara"/>
                <a:ea typeface="Candara"/>
                <a:cs typeface="Candara"/>
                <a:sym typeface="Candara"/>
              </a:defRPr>
            </a:lvl2pPr>
            <a:lvl3pPr indent="0" lvl="2" marL="0" marR="0" rtl="0" algn="ctr">
              <a:spcBef>
                <a:spcPts val="0"/>
              </a:spcBef>
              <a:buNone/>
              <a:defRPr sz="1000">
                <a:solidFill>
                  <a:schemeClr val="dk2"/>
                </a:solidFill>
                <a:latin typeface="Candara"/>
                <a:ea typeface="Candara"/>
                <a:cs typeface="Candara"/>
                <a:sym typeface="Candara"/>
              </a:defRPr>
            </a:lvl3pPr>
            <a:lvl4pPr indent="0" lvl="3" marL="0" marR="0" rtl="0" algn="ctr">
              <a:spcBef>
                <a:spcPts val="0"/>
              </a:spcBef>
              <a:buNone/>
              <a:defRPr sz="1000">
                <a:solidFill>
                  <a:schemeClr val="dk2"/>
                </a:solidFill>
                <a:latin typeface="Candara"/>
                <a:ea typeface="Candara"/>
                <a:cs typeface="Candara"/>
                <a:sym typeface="Candara"/>
              </a:defRPr>
            </a:lvl4pPr>
            <a:lvl5pPr indent="0" lvl="4" marL="0" marR="0" rtl="0" algn="ctr">
              <a:spcBef>
                <a:spcPts val="0"/>
              </a:spcBef>
              <a:buNone/>
              <a:defRPr sz="1000">
                <a:solidFill>
                  <a:schemeClr val="dk2"/>
                </a:solidFill>
                <a:latin typeface="Candara"/>
                <a:ea typeface="Candara"/>
                <a:cs typeface="Candara"/>
                <a:sym typeface="Candara"/>
              </a:defRPr>
            </a:lvl5pPr>
            <a:lvl6pPr indent="0" lvl="5" marL="0" marR="0" rtl="0" algn="ctr">
              <a:spcBef>
                <a:spcPts val="0"/>
              </a:spcBef>
              <a:buNone/>
              <a:defRPr sz="1000">
                <a:solidFill>
                  <a:schemeClr val="dk2"/>
                </a:solidFill>
                <a:latin typeface="Candara"/>
                <a:ea typeface="Candara"/>
                <a:cs typeface="Candara"/>
                <a:sym typeface="Candara"/>
              </a:defRPr>
            </a:lvl6pPr>
            <a:lvl7pPr indent="0" lvl="6" marL="0" marR="0" rtl="0" algn="ctr">
              <a:spcBef>
                <a:spcPts val="0"/>
              </a:spcBef>
              <a:buNone/>
              <a:defRPr sz="1000">
                <a:solidFill>
                  <a:schemeClr val="dk2"/>
                </a:solidFill>
                <a:latin typeface="Candara"/>
                <a:ea typeface="Candara"/>
                <a:cs typeface="Candara"/>
                <a:sym typeface="Candara"/>
              </a:defRPr>
            </a:lvl7pPr>
            <a:lvl8pPr indent="0" lvl="7" marL="0" marR="0" rtl="0" algn="ctr">
              <a:spcBef>
                <a:spcPts val="0"/>
              </a:spcBef>
              <a:buNone/>
              <a:defRPr sz="1000">
                <a:solidFill>
                  <a:schemeClr val="dk2"/>
                </a:solidFill>
                <a:latin typeface="Candara"/>
                <a:ea typeface="Candara"/>
                <a:cs typeface="Candara"/>
                <a:sym typeface="Candara"/>
              </a:defRPr>
            </a:lvl8pPr>
            <a:lvl9pPr indent="0" lvl="8" marL="0" marR="0" rt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112" name="Google Shape;112;p10"/>
          <p:cNvSpPr/>
          <p:nvPr>
            <p:ph idx="2" type="pic"/>
          </p:nvPr>
        </p:nvSpPr>
        <p:spPr>
          <a:xfrm>
            <a:off x="838200" y="1371600"/>
            <a:ext cx="3566160" cy="2926080"/>
          </a:xfrm>
          <a:prstGeom prst="roundRect">
            <a:avLst>
              <a:gd fmla="val 3924" name="adj"/>
            </a:avLst>
          </a:prstGeom>
          <a:solidFill>
            <a:schemeClr val="accent1"/>
          </a:solidFill>
          <a:ln>
            <a:noFill/>
          </a:ln>
          <a:effectLst>
            <a:reflection blurRad="0" dir="5400000" dist="5000" endA="0" endPos="30000" kx="0" rotWithShape="0" algn="bl" stA="30000" stPos="0" sy="-100000" ky="0"/>
          </a:effectLst>
        </p:spPr>
        <p:txBody>
          <a:bodyPr anchorCtr="0" anchor="t" bIns="91425" lIns="91425" spcFirstLastPara="1" rIns="91425" wrap="square" tIns="91425">
            <a:noAutofit/>
          </a:bodyPr>
          <a:lstStyle>
            <a:lvl1pPr lvl="0" marR="0" rtl="0" algn="ctr">
              <a:spcBef>
                <a:spcPts val="640"/>
              </a:spcBef>
              <a:spcAft>
                <a:spcPts val="0"/>
              </a:spcAft>
              <a:buClr>
                <a:schemeClr val="accent1"/>
              </a:buClr>
              <a:buSzPts val="3200"/>
              <a:buFont typeface="Noto Sans Symbols"/>
              <a:buNone/>
              <a:defRPr b="0" i="0" sz="3200" u="none" cap="none" strike="noStrike">
                <a:solidFill>
                  <a:schemeClr val="lt1"/>
                </a:solidFill>
                <a:latin typeface="Candara"/>
                <a:ea typeface="Candara"/>
                <a:cs typeface="Candara"/>
                <a:sym typeface="Candara"/>
              </a:defRPr>
            </a:lvl1pPr>
            <a:lvl2pPr lvl="1" marR="0" rtl="0" algn="l">
              <a:spcBef>
                <a:spcPts val="560"/>
              </a:spcBef>
              <a:spcAft>
                <a:spcPts val="0"/>
              </a:spcAft>
              <a:buClr>
                <a:schemeClr val="accent1"/>
              </a:buClr>
              <a:buSzPts val="2800"/>
              <a:buFont typeface="Noto Sans Symbols"/>
              <a:buNone/>
              <a:defRPr b="0" i="0" sz="2800" u="none" cap="none" strike="noStrike">
                <a:solidFill>
                  <a:schemeClr val="dk2"/>
                </a:solidFill>
                <a:latin typeface="Candara"/>
                <a:ea typeface="Candara"/>
                <a:cs typeface="Candara"/>
                <a:sym typeface="Candara"/>
              </a:defRPr>
            </a:lvl2pPr>
            <a:lvl3pPr lvl="2" marR="0" rtl="0" algn="l">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3pPr>
            <a:lvl4pPr lvl="3"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4pPr>
            <a:lvl5pPr lvl="4"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5pPr>
            <a:lvl6pPr lvl="5"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6pPr>
            <a:lvl7pPr lvl="6"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7pPr>
            <a:lvl8pPr lvl="7"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8pPr>
            <a:lvl9pPr lvl="8"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28600" y="228600"/>
            <a:ext cx="8695944" cy="2468880"/>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11" name="Google Shape;11;p1"/>
          <p:cNvGrpSpPr/>
          <p:nvPr/>
        </p:nvGrpSpPr>
        <p:grpSpPr>
          <a:xfrm>
            <a:off x="211665" y="1679429"/>
            <a:ext cx="8723376" cy="1329874"/>
            <a:chOff x="-3905251" y="4294188"/>
            <a:chExt cx="13027839" cy="1892300"/>
          </a:xfrm>
        </p:grpSpPr>
        <p:sp>
          <p:nvSpPr>
            <p:cNvPr id="12" name="Google Shape;12;p1"/>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3" name="Google Shape;13;p1"/>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4" name="Google Shape;14;p1"/>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5" name="Google Shape;15;p1"/>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 name="Google Shape;16;p1"/>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7" name="Google Shape;17;p1"/>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1"/>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0" name="Google Shape;20;p1"/>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chemeClr val="dk2"/>
                </a:solidFill>
                <a:latin typeface="Candara"/>
                <a:ea typeface="Candara"/>
                <a:cs typeface="Candara"/>
                <a:sym typeface="Candara"/>
              </a:defRPr>
            </a:lvl1pPr>
            <a:lvl2pPr indent="0" lvl="1" marL="0" marR="0" rtl="0" algn="ctr">
              <a:spcBef>
                <a:spcPts val="0"/>
              </a:spcBef>
              <a:buNone/>
              <a:defRPr b="0" sz="1000" u="none">
                <a:solidFill>
                  <a:schemeClr val="dk2"/>
                </a:solidFill>
                <a:latin typeface="Candara"/>
                <a:ea typeface="Candara"/>
                <a:cs typeface="Candara"/>
                <a:sym typeface="Candara"/>
              </a:defRPr>
            </a:lvl2pPr>
            <a:lvl3pPr indent="0" lvl="2" marL="0" marR="0" rtl="0" algn="ctr">
              <a:spcBef>
                <a:spcPts val="0"/>
              </a:spcBef>
              <a:buNone/>
              <a:defRPr b="0" sz="1000" u="none">
                <a:solidFill>
                  <a:schemeClr val="dk2"/>
                </a:solidFill>
                <a:latin typeface="Candara"/>
                <a:ea typeface="Candara"/>
                <a:cs typeface="Candara"/>
                <a:sym typeface="Candara"/>
              </a:defRPr>
            </a:lvl3pPr>
            <a:lvl4pPr indent="0" lvl="3" marL="0" marR="0" rtl="0" algn="ctr">
              <a:spcBef>
                <a:spcPts val="0"/>
              </a:spcBef>
              <a:buNone/>
              <a:defRPr b="0" sz="1000" u="none">
                <a:solidFill>
                  <a:schemeClr val="dk2"/>
                </a:solidFill>
                <a:latin typeface="Candara"/>
                <a:ea typeface="Candara"/>
                <a:cs typeface="Candara"/>
                <a:sym typeface="Candara"/>
              </a:defRPr>
            </a:lvl4pPr>
            <a:lvl5pPr indent="0" lvl="4" marL="0" marR="0" rtl="0" algn="ctr">
              <a:spcBef>
                <a:spcPts val="0"/>
              </a:spcBef>
              <a:buNone/>
              <a:defRPr b="0" sz="1000" u="none">
                <a:solidFill>
                  <a:schemeClr val="dk2"/>
                </a:solidFill>
                <a:latin typeface="Candara"/>
                <a:ea typeface="Candara"/>
                <a:cs typeface="Candara"/>
                <a:sym typeface="Candara"/>
              </a:defRPr>
            </a:lvl5pPr>
            <a:lvl6pPr indent="0" lvl="5" marL="0" marR="0" rtl="0" algn="ctr">
              <a:spcBef>
                <a:spcPts val="0"/>
              </a:spcBef>
              <a:buNone/>
              <a:defRPr b="0" sz="1000" u="none">
                <a:solidFill>
                  <a:schemeClr val="dk2"/>
                </a:solidFill>
                <a:latin typeface="Candara"/>
                <a:ea typeface="Candara"/>
                <a:cs typeface="Candara"/>
                <a:sym typeface="Candara"/>
              </a:defRPr>
            </a:lvl6pPr>
            <a:lvl7pPr indent="0" lvl="6" marL="0" marR="0" rtl="0" algn="ctr">
              <a:spcBef>
                <a:spcPts val="0"/>
              </a:spcBef>
              <a:buNone/>
              <a:defRPr b="0" sz="1000" u="none">
                <a:solidFill>
                  <a:schemeClr val="dk2"/>
                </a:solidFill>
                <a:latin typeface="Candara"/>
                <a:ea typeface="Candara"/>
                <a:cs typeface="Candara"/>
                <a:sym typeface="Candara"/>
              </a:defRPr>
            </a:lvl7pPr>
            <a:lvl8pPr indent="0" lvl="7" marL="0" marR="0" rtl="0" algn="ctr">
              <a:spcBef>
                <a:spcPts val="0"/>
              </a:spcBef>
              <a:buNone/>
              <a:defRPr b="0" sz="1000" u="none">
                <a:solidFill>
                  <a:schemeClr val="dk2"/>
                </a:solidFill>
                <a:latin typeface="Candara"/>
                <a:ea typeface="Candara"/>
                <a:cs typeface="Candara"/>
                <a:sym typeface="Candara"/>
              </a:defRPr>
            </a:lvl8pPr>
            <a:lvl9pPr indent="0" lvl="8" marL="0" marR="0" rtl="0" algn="ctr">
              <a:spcBef>
                <a:spcPts val="0"/>
              </a:spcBef>
              <a:buNone/>
              <a:defRPr b="0" sz="1000" u="none">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21" name="Google Shape;21;p1"/>
          <p:cNvSpPr txBox="1"/>
          <p:nvPr>
            <p:ph idx="1" type="body"/>
          </p:nvPr>
        </p:nvSpPr>
        <p:spPr>
          <a:xfrm>
            <a:off x="872067" y="2675467"/>
            <a:ext cx="7408333" cy="345069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mamabearlegalform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youtu.be/oAUcoadqRlE" TargetMode="External"/><Relationship Id="rId4" Type="http://schemas.openxmlformats.org/officeDocument/2006/relationships/hyperlink" Target="https://www.princeton.edu/~joha/Johannes_Haushofer_CV_of_Failur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OQfzHZfDjhc"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ivycoach.com/2017-ivy-league-admissions-statistic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ctrTitle"/>
          </p:nvPr>
        </p:nvSpPr>
        <p:spPr>
          <a:xfrm rot="-2460000">
            <a:off x="1227242" y="924234"/>
            <a:ext cx="5648623" cy="405668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FFFFFF"/>
              </a:buClr>
              <a:buSzPts val="6000"/>
              <a:buFont typeface="Arial Black"/>
              <a:buNone/>
            </a:pPr>
            <a:r>
              <a:rPr b="0" i="0" lang="en-US" sz="6000" u="none" cap="none" strike="noStrike">
                <a:solidFill>
                  <a:srgbClr val="FFFFFF"/>
                </a:solidFill>
                <a:latin typeface="Arial Black"/>
                <a:ea typeface="Arial Black"/>
                <a:cs typeface="Arial Black"/>
                <a:sym typeface="Arial Black"/>
              </a:rPr>
              <a:t>Launching Your High School Student</a:t>
            </a:r>
            <a:endParaRPr b="0" i="0" sz="6000" u="none" cap="none" strike="noStrike">
              <a:solidFill>
                <a:srgbClr val="FFFFFF"/>
              </a:solidFill>
              <a:latin typeface="Arial Black"/>
              <a:ea typeface="Arial Black"/>
              <a:cs typeface="Arial Black"/>
              <a:sym typeface="Arial Black"/>
            </a:endParaRPr>
          </a:p>
        </p:txBody>
      </p:sp>
      <p:sp>
        <p:nvSpPr>
          <p:cNvPr id="137" name="Google Shape;137;p13"/>
          <p:cNvSpPr txBox="1"/>
          <p:nvPr>
            <p:ph idx="1" type="subTitle"/>
          </p:nvPr>
        </p:nvSpPr>
        <p:spPr>
          <a:xfrm>
            <a:off x="2104851" y="4471242"/>
            <a:ext cx="6511200" cy="32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SzPts val="2000"/>
              <a:buFont typeface="Noto Sans Symbols"/>
              <a:buNone/>
            </a:pPr>
            <a:r>
              <a:rPr b="1" i="0" lang="en-US" sz="2000" u="none" cap="none" strike="noStrike">
                <a:solidFill>
                  <a:schemeClr val="lt1"/>
                </a:solidFill>
              </a:rPr>
              <a:t>Melissa Sporn, Ph.D.</a:t>
            </a:r>
            <a:endParaRPr b="1"/>
          </a:p>
          <a:p>
            <a:pPr indent="0" lvl="0" marL="0" marR="0" rtl="0" algn="r">
              <a:spcBef>
                <a:spcPts val="400"/>
              </a:spcBef>
              <a:spcAft>
                <a:spcPts val="0"/>
              </a:spcAft>
              <a:buClr>
                <a:schemeClr val="accent1"/>
              </a:buClr>
              <a:buSzPts val="2000"/>
              <a:buFont typeface="Noto Sans Symbols"/>
              <a:buNone/>
            </a:pPr>
            <a:r>
              <a:rPr b="1" i="0" lang="en-US" sz="2000" u="none" cap="none" strike="noStrike">
                <a:solidFill>
                  <a:schemeClr val="lt1"/>
                </a:solidFill>
              </a:rPr>
              <a:t>Clinical Psychologist</a:t>
            </a:r>
            <a:endParaRPr b="1" i="0" sz="2000" u="none" cap="none" strike="noStrike">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idx="1" type="body"/>
          </p:nvPr>
        </p:nvSpPr>
        <p:spPr>
          <a:xfrm>
            <a:off x="457200" y="2067925"/>
            <a:ext cx="8462100" cy="4443900"/>
          </a:xfrm>
          <a:prstGeom prst="rect">
            <a:avLst/>
          </a:prstGeom>
          <a:noFill/>
          <a:ln>
            <a:noFill/>
          </a:ln>
        </p:spPr>
        <p:txBody>
          <a:bodyPr anchorCtr="0" anchor="t" bIns="45700" lIns="91425" spcFirstLastPara="1" rIns="91425" wrap="square" tIns="45700">
            <a:noAutofit/>
          </a:bodyPr>
          <a:lstStyle/>
          <a:p>
            <a:pPr indent="0" lvl="0" marL="914400" marR="0" rtl="0" algn="l">
              <a:lnSpc>
                <a:spcPct val="80000"/>
              </a:lnSpc>
              <a:spcBef>
                <a:spcPts val="0"/>
              </a:spcBef>
              <a:spcAft>
                <a:spcPts val="0"/>
              </a:spcAft>
              <a:buNone/>
            </a:pPr>
            <a:r>
              <a:rPr b="1" lang="en-US" sz="3000"/>
              <a:t>Staying Safe and Healthy </a:t>
            </a:r>
            <a:endParaRPr b="1" sz="3000"/>
          </a:p>
          <a:p>
            <a:pPr indent="-266700" lvl="3" marL="1143000" marR="0" rtl="0" algn="l">
              <a:lnSpc>
                <a:spcPct val="80000"/>
              </a:lnSpc>
              <a:spcBef>
                <a:spcPts val="0"/>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Personal property</a:t>
            </a:r>
            <a:endParaRPr sz="3000"/>
          </a:p>
          <a:p>
            <a:pPr indent="-289560" lvl="3" marL="114300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Personal safety</a:t>
            </a:r>
            <a:endParaRPr sz="3000"/>
          </a:p>
          <a:p>
            <a:pPr indent="-289560" lvl="4" marL="146304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Blue light emergency phone stations</a:t>
            </a:r>
            <a:endParaRPr sz="3000"/>
          </a:p>
          <a:p>
            <a:pPr indent="-289560" lvl="4" marL="146304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Campus escort services</a:t>
            </a:r>
            <a:endParaRPr sz="3000"/>
          </a:p>
          <a:p>
            <a:pPr indent="-289560" lvl="4" marL="146304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Safety maps with suggested secure routes</a:t>
            </a:r>
            <a:endParaRPr sz="3000"/>
          </a:p>
          <a:p>
            <a:pPr indent="-289560" lvl="4" marL="146304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Travel in groups</a:t>
            </a:r>
            <a:endParaRPr sz="3000"/>
          </a:p>
          <a:p>
            <a:pPr indent="-289560" lvl="4" marL="1463040" marR="0" rtl="0" algn="l">
              <a:lnSpc>
                <a:spcPct val="80000"/>
              </a:lnSpc>
              <a:spcBef>
                <a:spcPts val="408"/>
              </a:spcBef>
              <a:spcAft>
                <a:spcPts val="0"/>
              </a:spcAft>
              <a:buClr>
                <a:schemeClr val="accent1"/>
              </a:buClr>
              <a:buSzPts val="3000"/>
              <a:buFont typeface="Noto Sans Symbols"/>
              <a:buChar char="∗"/>
            </a:pPr>
            <a:r>
              <a:rPr b="0" i="0" lang="en-US" sz="3000" u="none" cap="none" strike="noStrike">
                <a:solidFill>
                  <a:schemeClr val="dk2"/>
                </a:solidFill>
                <a:latin typeface="Candara"/>
                <a:ea typeface="Candara"/>
                <a:cs typeface="Candara"/>
                <a:sym typeface="Candara"/>
              </a:rPr>
              <a:t>Parental views on alcohol/drugs</a:t>
            </a:r>
            <a:endParaRPr sz="3000"/>
          </a:p>
          <a:p>
            <a:pPr indent="-99060" lvl="4" marL="1463040" marR="0" rtl="0" algn="l">
              <a:lnSpc>
                <a:spcPct val="80000"/>
              </a:lnSpc>
              <a:spcBef>
                <a:spcPts val="408"/>
              </a:spcBef>
              <a:spcAft>
                <a:spcPts val="0"/>
              </a:spcAft>
              <a:buClr>
                <a:schemeClr val="accent1"/>
              </a:buClr>
              <a:buSzPts val="2040"/>
              <a:buFont typeface="Noto Sans Symbols"/>
              <a:buNone/>
            </a:pPr>
            <a:r>
              <a:t/>
            </a:r>
            <a:endParaRPr b="0" i="0" sz="2040" u="none" cap="none" strike="noStrike">
              <a:solidFill>
                <a:schemeClr val="dk2"/>
              </a:solidFill>
              <a:latin typeface="Candara"/>
              <a:ea typeface="Candara"/>
              <a:cs typeface="Candara"/>
              <a:sym typeface="Candara"/>
            </a:endParaRPr>
          </a:p>
        </p:txBody>
      </p:sp>
      <p:sp>
        <p:nvSpPr>
          <p:cNvPr id="197" name="Google Shape;197;p2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lang="en-US">
                <a:latin typeface="Arial Black"/>
                <a:ea typeface="Arial Black"/>
                <a:cs typeface="Arial Black"/>
                <a:sym typeface="Arial Black"/>
              </a:rPr>
              <a:t>Conversations Continued</a:t>
            </a:r>
            <a:endParaRPr b="0" i="0" sz="44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nvSpPr>
        <p:spPr>
          <a:xfrm>
            <a:off x="603400" y="2204775"/>
            <a:ext cx="8076300" cy="41193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rPr lang="en-US" sz="1800" u="sng"/>
              <a:t>HIGH SCHOOL </a:t>
            </a:r>
            <a:r>
              <a:rPr lang="en-US" sz="1800"/>
              <a:t>              </a:t>
            </a:r>
            <a:r>
              <a:rPr lang="en-US" sz="1800" u="sng"/>
              <a:t>VS 		COLLEGE</a:t>
            </a:r>
            <a:endParaRPr sz="1800" u="sng"/>
          </a:p>
          <a:p>
            <a:pPr indent="457200" lvl="0" marL="0" rtl="0" algn="l">
              <a:spcBef>
                <a:spcPts val="0"/>
              </a:spcBef>
              <a:spcAft>
                <a:spcPts val="0"/>
              </a:spcAft>
              <a:buNone/>
            </a:pPr>
            <a:r>
              <a:rPr lang="en-US" sz="1800"/>
              <a:t>6 hours a day					Varies from day to day</a:t>
            </a:r>
            <a:endParaRPr sz="1800"/>
          </a:p>
          <a:p>
            <a:pPr indent="457200" lvl="0" marL="0" rtl="0" algn="l">
              <a:spcBef>
                <a:spcPts val="0"/>
              </a:spcBef>
              <a:spcAft>
                <a:spcPts val="0"/>
              </a:spcAft>
              <a:buNone/>
            </a:pPr>
            <a:r>
              <a:rPr lang="en-US" sz="1800"/>
              <a:t>Class 30 hours/week				Class 15 hours/week</a:t>
            </a:r>
            <a:endParaRPr sz="1800"/>
          </a:p>
          <a:p>
            <a:pPr indent="457200" lvl="0" marL="0" rtl="0" algn="l">
              <a:spcBef>
                <a:spcPts val="0"/>
              </a:spcBef>
              <a:spcAft>
                <a:spcPts val="0"/>
              </a:spcAft>
              <a:buNone/>
            </a:pPr>
            <a:r>
              <a:rPr lang="en-US" sz="1800"/>
              <a:t>25 to 30 students in class			10 - 300 in class</a:t>
            </a:r>
            <a:endParaRPr sz="1800"/>
          </a:p>
          <a:p>
            <a:pPr indent="457200" lvl="0" marL="0" rtl="0" algn="l">
              <a:spcBef>
                <a:spcPts val="0"/>
              </a:spcBef>
              <a:spcAft>
                <a:spcPts val="0"/>
              </a:spcAft>
              <a:buNone/>
            </a:pPr>
            <a:r>
              <a:rPr lang="en-US" sz="1800"/>
              <a:t>All classes in one building			Classes in different buildings </a:t>
            </a:r>
            <a:endParaRPr sz="1800"/>
          </a:p>
          <a:p>
            <a:pPr indent="457200" lvl="0" marL="0" rtl="0" algn="l">
              <a:spcBef>
                <a:spcPts val="0"/>
              </a:spcBef>
              <a:spcAft>
                <a:spcPts val="0"/>
              </a:spcAft>
              <a:buNone/>
            </a:pPr>
            <a:r>
              <a:rPr lang="en-US" sz="1800"/>
              <a:t>Study at home or in study hall		Study whenever you choose</a:t>
            </a:r>
            <a:endParaRPr sz="1800"/>
          </a:p>
          <a:p>
            <a:pPr indent="457200" lvl="0" marL="0" rtl="0" algn="l">
              <a:spcBef>
                <a:spcPts val="0"/>
              </a:spcBef>
              <a:spcAft>
                <a:spcPts val="0"/>
              </a:spcAft>
              <a:buNone/>
            </a:pPr>
            <a:r>
              <a:rPr lang="en-US" sz="1800"/>
              <a:t>Grading based upon homework, 	Grades based on exams/papers</a:t>
            </a:r>
            <a:endParaRPr sz="1800"/>
          </a:p>
          <a:p>
            <a:pPr indent="457200" lvl="0" marL="0" rtl="0" algn="l">
              <a:spcBef>
                <a:spcPts val="0"/>
              </a:spcBef>
              <a:spcAft>
                <a:spcPts val="0"/>
              </a:spcAft>
              <a:buNone/>
            </a:pPr>
            <a:r>
              <a:rPr lang="en-US" sz="1800"/>
              <a:t>quizzes</a:t>
            </a:r>
            <a:r>
              <a:rPr lang="en-US" sz="1800"/>
              <a:t>, projects and exams</a:t>
            </a:r>
            <a:endParaRPr sz="1800"/>
          </a:p>
          <a:p>
            <a:pPr indent="457200" lvl="0" marL="0" rtl="0" algn="l">
              <a:spcBef>
                <a:spcPts val="0"/>
              </a:spcBef>
              <a:spcAft>
                <a:spcPts val="0"/>
              </a:spcAft>
              <a:buNone/>
            </a:pPr>
            <a:r>
              <a:rPr lang="en-US" sz="1800"/>
              <a:t>Teacher gives feedback often		Professors rarely give feedback</a:t>
            </a:r>
            <a:endParaRPr sz="1800"/>
          </a:p>
          <a:p>
            <a:pPr indent="457200" lvl="0" marL="0" rtl="0" algn="l">
              <a:spcBef>
                <a:spcPts val="0"/>
              </a:spcBef>
              <a:spcAft>
                <a:spcPts val="0"/>
              </a:spcAft>
              <a:buNone/>
            </a:pPr>
            <a:r>
              <a:rPr lang="en-US" sz="1800"/>
              <a:t>Parents provide structure			Students create structure</a:t>
            </a:r>
            <a:endParaRPr sz="1800"/>
          </a:p>
          <a:p>
            <a:pPr indent="457200" lvl="0" marL="0" rtl="0" algn="l">
              <a:spcBef>
                <a:spcPts val="0"/>
              </a:spcBef>
              <a:spcAft>
                <a:spcPts val="0"/>
              </a:spcAft>
              <a:buNone/>
            </a:pPr>
            <a:r>
              <a:rPr lang="en-US" sz="1800"/>
              <a:t>LD support is mandated			Students must request LD support</a:t>
            </a:r>
            <a:endParaRPr sz="1800"/>
          </a:p>
        </p:txBody>
      </p:sp>
      <p:sp>
        <p:nvSpPr>
          <p:cNvPr id="204" name="Google Shape;204;p23"/>
          <p:cNvSpPr txBox="1"/>
          <p:nvPr/>
        </p:nvSpPr>
        <p:spPr>
          <a:xfrm>
            <a:off x="881900" y="498975"/>
            <a:ext cx="7415100" cy="974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FFFF"/>
                </a:solidFill>
              </a:rPr>
              <a:t>High School vs. College</a:t>
            </a:r>
            <a:endParaRPr b="1" sz="2400">
              <a:solidFill>
                <a:srgbClr val="FFFFFF"/>
              </a:solidFill>
            </a:endParaRPr>
          </a:p>
          <a:p>
            <a:pPr indent="0" lvl="0" marL="0" rtl="0" algn="ctr">
              <a:spcBef>
                <a:spcPts val="0"/>
              </a:spcBef>
              <a:spcAft>
                <a:spcPts val="0"/>
              </a:spcAft>
              <a:buNone/>
            </a:pPr>
            <a:r>
              <a:rPr b="1" lang="en-US" sz="2400">
                <a:solidFill>
                  <a:srgbClr val="FFFFFF"/>
                </a:solidFill>
              </a:rPr>
              <a:t>(Brinckerhoff, McGuire, &amp; Shaw, 2002)</a:t>
            </a:r>
            <a:endParaRPr b="1"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 type="body"/>
          </p:nvPr>
        </p:nvSpPr>
        <p:spPr>
          <a:xfrm>
            <a:off x="188175" y="1383800"/>
            <a:ext cx="8745300" cy="5240100"/>
          </a:xfrm>
          <a:prstGeom prst="rect">
            <a:avLst/>
          </a:prstGeom>
          <a:solidFill>
            <a:srgbClr val="FFFFFF"/>
          </a:solidFill>
          <a:ln>
            <a:noFill/>
          </a:ln>
        </p:spPr>
        <p:txBody>
          <a:bodyPr anchorCtr="0" anchor="t" bIns="45700" lIns="91425" spcFirstLastPara="1" rIns="91425" wrap="square" tIns="45700">
            <a:noAutofit/>
          </a:bodyPr>
          <a:lstStyle/>
          <a:p>
            <a:pPr indent="-287019" lvl="1" marL="576262" marR="0" rtl="0" algn="l">
              <a:spcBef>
                <a:spcPts val="0"/>
              </a:spcBef>
              <a:spcAft>
                <a:spcPts val="0"/>
              </a:spcAft>
              <a:buClr>
                <a:schemeClr val="accent1"/>
              </a:buClr>
              <a:buSzPts val="2400"/>
              <a:buFont typeface="Noto Sans Symbols"/>
              <a:buChar char="∗"/>
            </a:pPr>
            <a:r>
              <a:rPr b="1" lang="en-US" sz="2400"/>
              <a:t>How to Thrive in the Classroom -</a:t>
            </a:r>
            <a:r>
              <a:rPr b="0" i="0" lang="en-US" sz="2400" u="none" cap="none" strike="noStrike">
                <a:solidFill>
                  <a:schemeClr val="dk2"/>
                </a:solidFill>
                <a:latin typeface="Candara"/>
                <a:ea typeface="Candara"/>
                <a:cs typeface="Candara"/>
                <a:sym typeface="Candara"/>
              </a:rPr>
              <a:t> </a:t>
            </a:r>
            <a:endParaRPr/>
          </a:p>
          <a:p>
            <a:pPr indent="-228600" lvl="2" marL="855662" marR="0" rtl="0" algn="l">
              <a:spcBef>
                <a:spcPts val="480"/>
              </a:spcBef>
              <a:spcAft>
                <a:spcPts val="0"/>
              </a:spcAft>
              <a:buClr>
                <a:schemeClr val="accent1"/>
              </a:buClr>
              <a:buSzPts val="2400"/>
              <a:buFont typeface="Noto Sans Symbols"/>
              <a:buChar char="∗"/>
            </a:pPr>
            <a:r>
              <a:rPr lang="en-US" sz="2400"/>
              <a:t>Attend every class - this is what we are paying for</a:t>
            </a:r>
            <a:endParaRPr sz="2400"/>
          </a:p>
          <a:p>
            <a:pPr indent="-228600" lvl="2" marL="855662" marR="0" rtl="0" algn="l">
              <a:spcBef>
                <a:spcPts val="480"/>
              </a:spcBef>
              <a:spcAft>
                <a:spcPts val="0"/>
              </a:spcAft>
              <a:buClr>
                <a:schemeClr val="accent1"/>
              </a:buClr>
              <a:buSzPts val="2400"/>
              <a:buFont typeface="Noto Sans Symbols"/>
              <a:buChar char="∗"/>
            </a:pPr>
            <a:r>
              <a:rPr lang="en-US" sz="2400"/>
              <a:t>Meet professors at least 1x in first three weeks of class</a:t>
            </a:r>
            <a:endParaRPr sz="2400"/>
          </a:p>
          <a:p>
            <a:pPr indent="-228600" lvl="2" marL="855662" marR="0" rtl="0" algn="l">
              <a:spcBef>
                <a:spcPts val="480"/>
              </a:spcBef>
              <a:spcAft>
                <a:spcPts val="0"/>
              </a:spcAft>
              <a:buClr>
                <a:schemeClr val="accent1"/>
              </a:buClr>
              <a:buSzPts val="2400"/>
              <a:buFont typeface="Noto Sans Symbols"/>
              <a:buChar char="∗"/>
            </a:pPr>
            <a:r>
              <a:rPr lang="en-US" sz="2400"/>
              <a:t>If you get anything below a B see professor again</a:t>
            </a:r>
            <a:endParaRPr sz="2400"/>
          </a:p>
          <a:p>
            <a:pPr indent="-228600" lvl="2" marL="855662" marR="0" rtl="0" algn="l">
              <a:spcBef>
                <a:spcPts val="480"/>
              </a:spcBef>
              <a:spcAft>
                <a:spcPts val="0"/>
              </a:spcAft>
              <a:buClr>
                <a:schemeClr val="accent1"/>
              </a:buClr>
              <a:buSzPts val="2400"/>
              <a:buFont typeface="Noto Sans Symbols"/>
              <a:buChar char="∗"/>
            </a:pPr>
            <a:r>
              <a:rPr lang="en-US" sz="2400"/>
              <a:t>Take the professor not the class - ratemyprofessor.com</a:t>
            </a:r>
            <a:endParaRPr sz="2400"/>
          </a:p>
          <a:p>
            <a:pPr indent="-228600" lvl="2" marL="855662" marR="0" rtl="0" algn="l">
              <a:spcBef>
                <a:spcPts val="480"/>
              </a:spcBef>
              <a:spcAft>
                <a:spcPts val="0"/>
              </a:spcAft>
              <a:buClr>
                <a:schemeClr val="accent1"/>
              </a:buClr>
              <a:buSzPts val="2400"/>
              <a:buFont typeface="Noto Sans Symbols"/>
              <a:buChar char="∗"/>
            </a:pPr>
            <a:r>
              <a:rPr lang="en-US" sz="2400"/>
              <a:t>Sit in the first four rows of the class</a:t>
            </a:r>
            <a:endParaRPr sz="2400"/>
          </a:p>
          <a:p>
            <a:pPr indent="-228600" lvl="2" marL="855662" marR="0" rtl="0" algn="l">
              <a:spcBef>
                <a:spcPts val="480"/>
              </a:spcBef>
              <a:spcAft>
                <a:spcPts val="0"/>
              </a:spcAft>
              <a:buClr>
                <a:schemeClr val="accent1"/>
              </a:buClr>
              <a:buSzPts val="2400"/>
              <a:buFont typeface="Noto Sans Symbols"/>
              <a:buChar char="∗"/>
            </a:pPr>
            <a:r>
              <a:rPr lang="en-US" sz="2400"/>
              <a:t>Encourage</a:t>
            </a:r>
            <a:r>
              <a:rPr lang="en-US" sz="2400"/>
              <a:t> student to meet with </a:t>
            </a:r>
            <a:r>
              <a:rPr lang="en-US" sz="2400"/>
              <a:t>academic</a:t>
            </a:r>
            <a:r>
              <a:rPr lang="en-US" sz="2400"/>
              <a:t> advisor often</a:t>
            </a:r>
            <a:endParaRPr sz="2400"/>
          </a:p>
          <a:p>
            <a:pPr indent="-228600" lvl="2" marL="855662"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What are parental expectations for GPA</a:t>
            </a:r>
            <a:endParaRPr/>
          </a:p>
          <a:p>
            <a:pPr indent="-228600" lvl="2" marL="855662"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Encourage them to get to know one person in each class</a:t>
            </a:r>
            <a:endParaRPr/>
          </a:p>
          <a:p>
            <a:pPr indent="-228600" lvl="2" marL="855662"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Use academic support when needed - campus w</a:t>
            </a:r>
            <a:r>
              <a:rPr lang="en-US" sz="2400"/>
              <a:t>riting center, support for students with disabilities, T.A.’s etc...</a:t>
            </a:r>
            <a:endParaRPr/>
          </a:p>
          <a:p>
            <a:pPr indent="-121920" lvl="0" marL="27432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Candara"/>
              <a:ea typeface="Candara"/>
              <a:cs typeface="Candara"/>
              <a:sym typeface="Candara"/>
            </a:endParaRPr>
          </a:p>
        </p:txBody>
      </p:sp>
      <p:sp>
        <p:nvSpPr>
          <p:cNvPr id="210" name="Google Shape;210;p24"/>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b="0" i="0" lang="en-US" sz="4400" u="none" cap="none" strike="noStrike">
                <a:solidFill>
                  <a:srgbClr val="FFFFFF"/>
                </a:solidFill>
                <a:latin typeface="Arial Black"/>
                <a:ea typeface="Arial Black"/>
                <a:cs typeface="Arial Black"/>
                <a:sym typeface="Arial Black"/>
              </a:rPr>
              <a:t>Expectations Continued</a:t>
            </a:r>
            <a:endParaRPr b="0" i="0" sz="44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idx="1" type="body"/>
          </p:nvPr>
        </p:nvSpPr>
        <p:spPr>
          <a:xfrm>
            <a:off x="235225" y="1440225"/>
            <a:ext cx="8692500" cy="4798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480"/>
              </a:spcBef>
              <a:spcAft>
                <a:spcPts val="0"/>
              </a:spcAft>
              <a:buNone/>
            </a:pPr>
            <a:r>
              <a:rPr lang="en-US">
                <a:solidFill>
                  <a:srgbClr val="333333"/>
                </a:solidFill>
                <a:highlight>
                  <a:srgbClr val="FFFFFF"/>
                </a:highlight>
                <a:latin typeface="Georgia"/>
                <a:ea typeface="Georgia"/>
                <a:cs typeface="Georgia"/>
                <a:sym typeface="Georgia"/>
              </a:rPr>
              <a:t> “Student are arriving on college campuses with all of their friends from high school on their phones. They too easily substitute virtual interactions for physical ones, withdrawing from their </a:t>
            </a:r>
            <a:r>
              <a:rPr lang="en-US">
                <a:solidFill>
                  <a:srgbClr val="333333"/>
                </a:solidFill>
                <a:highlight>
                  <a:srgbClr val="FFFFFF"/>
                </a:highlight>
                <a:latin typeface="Georgia"/>
                <a:ea typeface="Georgia"/>
                <a:cs typeface="Georgia"/>
                <a:sym typeface="Georgia"/>
              </a:rPr>
              <a:t>immediate</a:t>
            </a:r>
            <a:r>
              <a:rPr lang="en-US">
                <a:solidFill>
                  <a:srgbClr val="333333"/>
                </a:solidFill>
                <a:highlight>
                  <a:srgbClr val="FFFFFF"/>
                </a:highlight>
                <a:latin typeface="Georgia"/>
                <a:ea typeface="Georgia"/>
                <a:cs typeface="Georgia"/>
                <a:sym typeface="Georgia"/>
              </a:rPr>
              <a:t> circumstances and winding up </a:t>
            </a:r>
            <a:r>
              <a:rPr lang="en-US">
                <a:solidFill>
                  <a:srgbClr val="333333"/>
                </a:solidFill>
                <a:highlight>
                  <a:srgbClr val="FFFFFF"/>
                </a:highlight>
                <a:latin typeface="Georgia"/>
                <a:ea typeface="Georgia"/>
                <a:cs typeface="Georgia"/>
                <a:sym typeface="Georgia"/>
              </a:rPr>
              <a:t>lonely</a:t>
            </a:r>
            <a:r>
              <a:rPr lang="en-US">
                <a:solidFill>
                  <a:srgbClr val="333333"/>
                </a:solidFill>
                <a:highlight>
                  <a:srgbClr val="FFFFFF"/>
                </a:highlight>
                <a:latin typeface="Georgia"/>
                <a:ea typeface="Georgia"/>
                <a:cs typeface="Georgia"/>
                <a:sym typeface="Georgia"/>
              </a:rPr>
              <a:t> as a result.”</a:t>
            </a:r>
            <a:endParaRPr>
              <a:solidFill>
                <a:srgbClr val="333333"/>
              </a:solidFill>
              <a:highlight>
                <a:srgbClr val="FFFFFF"/>
              </a:highlight>
              <a:latin typeface="Georgia"/>
              <a:ea typeface="Georgia"/>
              <a:cs typeface="Georgia"/>
              <a:sym typeface="Georgia"/>
            </a:endParaRPr>
          </a:p>
          <a:p>
            <a:pPr indent="0" lvl="0" marL="1371600" rtl="0" algn="l">
              <a:spcBef>
                <a:spcPts val="480"/>
              </a:spcBef>
              <a:spcAft>
                <a:spcPts val="0"/>
              </a:spcAft>
              <a:buClr>
                <a:schemeClr val="dk1"/>
              </a:buClr>
              <a:buSzPts val="1100"/>
              <a:buFont typeface="Arial"/>
              <a:buNone/>
            </a:pPr>
            <a:r>
              <a:rPr lang="en-US">
                <a:solidFill>
                  <a:srgbClr val="333333"/>
                </a:solidFill>
                <a:highlight>
                  <a:schemeClr val="lt1"/>
                </a:highlight>
                <a:latin typeface="Georgia"/>
                <a:ea typeface="Georgia"/>
                <a:cs typeface="Georgia"/>
                <a:sym typeface="Georgia"/>
              </a:rPr>
              <a:t>José Antonio Bowen, Goucher University President</a:t>
            </a:r>
            <a:endParaRPr sz="1450">
              <a:solidFill>
                <a:srgbClr val="333333"/>
              </a:solidFill>
              <a:highlight>
                <a:schemeClr val="lt1"/>
              </a:highlight>
              <a:latin typeface="Georgia"/>
              <a:ea typeface="Georgia"/>
              <a:cs typeface="Georgia"/>
              <a:sym typeface="Georgia"/>
            </a:endParaRPr>
          </a:p>
          <a:p>
            <a:pPr indent="0" lvl="0" marL="0" rtl="0" algn="l">
              <a:spcBef>
                <a:spcPts val="480"/>
              </a:spcBef>
              <a:spcAft>
                <a:spcPts val="0"/>
              </a:spcAft>
              <a:buNone/>
            </a:pPr>
            <a:r>
              <a:t/>
            </a:r>
            <a:endParaRPr>
              <a:solidFill>
                <a:srgbClr val="333333"/>
              </a:solidFill>
              <a:highlight>
                <a:schemeClr val="lt1"/>
              </a:highlight>
              <a:latin typeface="Georgia"/>
              <a:ea typeface="Georgia"/>
              <a:cs typeface="Georgia"/>
              <a:sym typeface="Georgia"/>
            </a:endParaRPr>
          </a:p>
          <a:p>
            <a:pPr indent="0" lvl="0" marL="0" rtl="0" algn="l">
              <a:spcBef>
                <a:spcPts val="480"/>
              </a:spcBef>
              <a:spcAft>
                <a:spcPts val="0"/>
              </a:spcAft>
              <a:buNone/>
            </a:pPr>
            <a:r>
              <a:rPr lang="en-US">
                <a:solidFill>
                  <a:srgbClr val="333333"/>
                </a:solidFill>
                <a:highlight>
                  <a:srgbClr val="FFFFFF"/>
                </a:highlight>
                <a:latin typeface="Georgia"/>
                <a:ea typeface="Georgia"/>
                <a:cs typeface="Georgia"/>
                <a:sym typeface="Georgia"/>
              </a:rPr>
              <a:t>“I was alone with all of these people around me.” Feelings of </a:t>
            </a:r>
            <a:r>
              <a:rPr lang="en-US">
                <a:solidFill>
                  <a:srgbClr val="333333"/>
                </a:solidFill>
                <a:highlight>
                  <a:srgbClr val="FFFFFF"/>
                </a:highlight>
                <a:latin typeface="Georgia"/>
                <a:ea typeface="Georgia"/>
                <a:cs typeface="Georgia"/>
                <a:sym typeface="Georgia"/>
              </a:rPr>
              <a:t>loneliness</a:t>
            </a:r>
            <a:r>
              <a:rPr lang="en-US">
                <a:solidFill>
                  <a:srgbClr val="333333"/>
                </a:solidFill>
                <a:highlight>
                  <a:srgbClr val="FFFFFF"/>
                </a:highlight>
                <a:latin typeface="Georgia"/>
                <a:ea typeface="Georgia"/>
                <a:cs typeface="Georgia"/>
                <a:sym typeface="Georgia"/>
              </a:rPr>
              <a:t> and isolation abound on college campuses. These increase feelings result in depression which untreated can result in departure from college after the first semester.” </a:t>
            </a:r>
            <a:endParaRPr>
              <a:solidFill>
                <a:srgbClr val="333333"/>
              </a:solidFill>
              <a:highlight>
                <a:srgbClr val="FFFFFF"/>
              </a:highlight>
              <a:latin typeface="Georgia"/>
              <a:ea typeface="Georgia"/>
              <a:cs typeface="Georgia"/>
              <a:sym typeface="Georgia"/>
            </a:endParaRPr>
          </a:p>
          <a:p>
            <a:pPr indent="0" lvl="0" marL="0" rtl="0" algn="r">
              <a:spcBef>
                <a:spcPts val="480"/>
              </a:spcBef>
              <a:spcAft>
                <a:spcPts val="0"/>
              </a:spcAft>
              <a:buClr>
                <a:srgbClr val="000000"/>
              </a:buClr>
              <a:buSzPts val="1100"/>
              <a:buFont typeface="Arial"/>
              <a:buNone/>
            </a:pPr>
            <a:r>
              <a:rPr lang="en-US">
                <a:solidFill>
                  <a:srgbClr val="333333"/>
                </a:solidFill>
                <a:highlight>
                  <a:srgbClr val="FFFFFF"/>
                </a:highlight>
                <a:latin typeface="Georgia"/>
                <a:ea typeface="Georgia"/>
                <a:cs typeface="Georgia"/>
                <a:sym typeface="Georgia"/>
              </a:rPr>
              <a:t>Freshman Student   </a:t>
            </a:r>
            <a:endParaRPr>
              <a:solidFill>
                <a:srgbClr val="333333"/>
              </a:solidFill>
              <a:highlight>
                <a:srgbClr val="FFFFFF"/>
              </a:highlight>
              <a:latin typeface="Georgia"/>
              <a:ea typeface="Georgia"/>
              <a:cs typeface="Georgia"/>
              <a:sym typeface="Georgia"/>
            </a:endParaRPr>
          </a:p>
        </p:txBody>
      </p:sp>
      <p:sp>
        <p:nvSpPr>
          <p:cNvPr id="217" name="Google Shape;217;p25"/>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Friendships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idx="1" type="body"/>
          </p:nvPr>
        </p:nvSpPr>
        <p:spPr>
          <a:xfrm>
            <a:off x="242600" y="1520125"/>
            <a:ext cx="8676600" cy="5190900"/>
          </a:xfrm>
          <a:prstGeom prst="rect">
            <a:avLst/>
          </a:prstGeom>
          <a:solidFill>
            <a:srgbClr val="FFFFFF"/>
          </a:solidFill>
          <a:ln>
            <a:noFill/>
          </a:ln>
        </p:spPr>
        <p:txBody>
          <a:bodyPr anchorCtr="0" anchor="t" bIns="45700" lIns="91425" spcFirstLastPara="1" rIns="91425" wrap="square" tIns="45700">
            <a:noAutofit/>
          </a:bodyPr>
          <a:lstStyle/>
          <a:p>
            <a:pPr indent="-248920" lvl="0" marL="274320" rtl="0" algn="l">
              <a:spcBef>
                <a:spcPts val="0"/>
              </a:spcBef>
              <a:spcAft>
                <a:spcPts val="0"/>
              </a:spcAft>
              <a:buClr>
                <a:schemeClr val="accent1"/>
              </a:buClr>
              <a:buSzPts val="2400"/>
              <a:buFont typeface="Arial"/>
              <a:buChar char="∗"/>
            </a:pPr>
            <a:r>
              <a:rPr lang="en-US">
                <a:latin typeface="Arial"/>
                <a:ea typeface="Arial"/>
                <a:cs typeface="Arial"/>
                <a:sym typeface="Arial"/>
              </a:rPr>
              <a:t>Overwhelming </a:t>
            </a:r>
            <a:r>
              <a:rPr lang="en-US">
                <a:latin typeface="Arial"/>
                <a:ea typeface="Arial"/>
                <a:cs typeface="Arial"/>
                <a:sym typeface="Arial"/>
              </a:rPr>
              <a:t>Anxiety = 60 percent </a:t>
            </a:r>
            <a:endParaRPr>
              <a:latin typeface="Arial"/>
              <a:ea typeface="Arial"/>
              <a:cs typeface="Arial"/>
              <a:sym typeface="Arial"/>
            </a:endParaRPr>
          </a:p>
          <a:p>
            <a:pPr indent="-248920" lvl="0" marL="274320" rtl="0" algn="l">
              <a:spcBef>
                <a:spcPts val="0"/>
              </a:spcBef>
              <a:spcAft>
                <a:spcPts val="0"/>
              </a:spcAft>
              <a:buClr>
                <a:schemeClr val="accent1"/>
              </a:buClr>
              <a:buSzPts val="2400"/>
              <a:buFont typeface="Arial"/>
              <a:buChar char="∗"/>
            </a:pPr>
            <a:r>
              <a:rPr lang="en-US">
                <a:latin typeface="Arial"/>
                <a:ea typeface="Arial"/>
                <a:cs typeface="Arial"/>
                <a:sym typeface="Arial"/>
              </a:rPr>
              <a:t>Depression causing difficulty functioning = 40 percent</a:t>
            </a:r>
            <a:endParaRPr>
              <a:latin typeface="Arial"/>
              <a:ea typeface="Arial"/>
              <a:cs typeface="Arial"/>
              <a:sym typeface="Arial"/>
            </a:endParaRPr>
          </a:p>
          <a:p>
            <a:pPr indent="-248920" lvl="0" marL="274320" rtl="0" algn="l">
              <a:spcBef>
                <a:spcPts val="0"/>
              </a:spcBef>
              <a:spcAft>
                <a:spcPts val="0"/>
              </a:spcAft>
              <a:buClr>
                <a:schemeClr val="accent1"/>
              </a:buClr>
              <a:buSzPts val="2400"/>
              <a:buFont typeface="Arial"/>
              <a:buChar char="∗"/>
            </a:pPr>
            <a:r>
              <a:rPr lang="en-US">
                <a:latin typeface="Arial"/>
                <a:ea typeface="Arial"/>
                <a:cs typeface="Arial"/>
                <a:sym typeface="Arial"/>
              </a:rPr>
              <a:t>Relationship Problems = 35.8 percent</a:t>
            </a:r>
            <a:endParaRPr>
              <a:latin typeface="Arial"/>
              <a:ea typeface="Arial"/>
              <a:cs typeface="Arial"/>
              <a:sym typeface="Arial"/>
            </a:endParaRPr>
          </a:p>
          <a:p>
            <a:pPr indent="-248920" lvl="0" marL="274320" rtl="0" algn="l">
              <a:spcBef>
                <a:spcPts val="476"/>
              </a:spcBef>
              <a:spcAft>
                <a:spcPts val="0"/>
              </a:spcAft>
              <a:buClr>
                <a:schemeClr val="accent1"/>
              </a:buClr>
              <a:buSzPts val="2400"/>
              <a:buFont typeface="Arial"/>
              <a:buChar char="∗"/>
            </a:pPr>
            <a:r>
              <a:rPr lang="en-US">
                <a:latin typeface="Arial"/>
                <a:ea typeface="Arial"/>
                <a:cs typeface="Arial"/>
                <a:sym typeface="Arial"/>
              </a:rPr>
              <a:t>21% present with severe mental health concerns</a:t>
            </a:r>
            <a:endParaRPr>
              <a:latin typeface="Arial"/>
              <a:ea typeface="Arial"/>
              <a:cs typeface="Arial"/>
              <a:sym typeface="Arial"/>
            </a:endParaRPr>
          </a:p>
          <a:p>
            <a:pPr indent="-248920" lvl="0" marL="274320" rtl="0" algn="l">
              <a:spcBef>
                <a:spcPts val="476"/>
              </a:spcBef>
              <a:spcAft>
                <a:spcPts val="0"/>
              </a:spcAft>
              <a:buClr>
                <a:schemeClr val="accent1"/>
              </a:buClr>
              <a:buSzPts val="2400"/>
              <a:buFont typeface="Arial"/>
              <a:buChar char="∗"/>
            </a:pPr>
            <a:r>
              <a:rPr lang="en-US">
                <a:latin typeface="Arial"/>
                <a:ea typeface="Arial"/>
                <a:cs typeface="Arial"/>
                <a:sym typeface="Arial"/>
              </a:rPr>
              <a:t>40% present with mild mental health concerns.</a:t>
            </a:r>
            <a:endParaRPr>
              <a:latin typeface="Arial"/>
              <a:ea typeface="Arial"/>
              <a:cs typeface="Arial"/>
              <a:sym typeface="Arial"/>
            </a:endParaRPr>
          </a:p>
          <a:p>
            <a:pPr indent="-275590" lvl="0" marL="274320" rtl="0" algn="l">
              <a:spcBef>
                <a:spcPts val="476"/>
              </a:spcBef>
              <a:spcAft>
                <a:spcPts val="0"/>
              </a:spcAft>
              <a:buClr>
                <a:schemeClr val="accent1"/>
              </a:buClr>
              <a:buSzPts val="2400"/>
              <a:buFont typeface="Arial"/>
              <a:buChar char="•"/>
            </a:pPr>
            <a:r>
              <a:rPr lang="en-US">
                <a:latin typeface="Arial"/>
                <a:ea typeface="Arial"/>
                <a:cs typeface="Arial"/>
                <a:sym typeface="Arial"/>
              </a:rPr>
              <a:t>One in every 12 U.S. college students makes a suicide plan, </a:t>
            </a:r>
            <a:r>
              <a:rPr lang="en-US" sz="1800">
                <a:latin typeface="Arial"/>
                <a:ea typeface="Arial"/>
                <a:cs typeface="Arial"/>
                <a:sym typeface="Arial"/>
              </a:rPr>
              <a:t>National Data on Campus Suicide and Depression.</a:t>
            </a:r>
            <a:endParaRPr sz="1800">
              <a:latin typeface="Arial"/>
              <a:ea typeface="Arial"/>
              <a:cs typeface="Arial"/>
              <a:sym typeface="Arial"/>
            </a:endParaRPr>
          </a:p>
          <a:p>
            <a:pPr indent="-248920" lvl="0" marL="274320" rtl="0" algn="l">
              <a:spcBef>
                <a:spcPts val="408"/>
              </a:spcBef>
              <a:spcAft>
                <a:spcPts val="0"/>
              </a:spcAft>
              <a:buClr>
                <a:schemeClr val="accent1"/>
              </a:buClr>
              <a:buSzPts val="2400"/>
              <a:buFont typeface="Arial"/>
              <a:buChar char="•"/>
            </a:pPr>
            <a:r>
              <a:rPr b="1" lang="en-US">
                <a:latin typeface="Arial"/>
                <a:ea typeface="Arial"/>
                <a:cs typeface="Arial"/>
                <a:sym typeface="Arial"/>
              </a:rPr>
              <a:t>Staying Healthy - Mental Health – </a:t>
            </a:r>
            <a:endParaRPr>
              <a:latin typeface="Arial"/>
              <a:ea typeface="Arial"/>
              <a:cs typeface="Arial"/>
              <a:sym typeface="Arial"/>
            </a:endParaRPr>
          </a:p>
          <a:p>
            <a:pPr indent="-287019" lvl="1" marL="576262" rtl="0" algn="l">
              <a:spcBef>
                <a:spcPts val="408"/>
              </a:spcBef>
              <a:spcAft>
                <a:spcPts val="0"/>
              </a:spcAft>
              <a:buSzPts val="2400"/>
              <a:buFont typeface="Arial"/>
              <a:buChar char="∗"/>
            </a:pPr>
            <a:r>
              <a:rPr lang="en-US" sz="2400">
                <a:latin typeface="Arial"/>
                <a:ea typeface="Arial"/>
                <a:cs typeface="Arial"/>
                <a:sym typeface="Arial"/>
              </a:rPr>
              <a:t>Discuss </a:t>
            </a:r>
            <a:endParaRPr sz="2400">
              <a:latin typeface="Arial"/>
              <a:ea typeface="Arial"/>
              <a:cs typeface="Arial"/>
              <a:sym typeface="Arial"/>
            </a:endParaRPr>
          </a:p>
          <a:p>
            <a:pPr indent="-254000" lvl="2" marL="855662" rtl="0" algn="l">
              <a:spcBef>
                <a:spcPts val="408"/>
              </a:spcBef>
              <a:spcAft>
                <a:spcPts val="0"/>
              </a:spcAft>
              <a:buSzPts val="2400"/>
              <a:buFont typeface="Arial"/>
              <a:buChar char="∗"/>
            </a:pPr>
            <a:r>
              <a:rPr lang="en-US" sz="2400">
                <a:latin typeface="Arial"/>
                <a:ea typeface="Arial"/>
                <a:cs typeface="Arial"/>
                <a:sym typeface="Arial"/>
              </a:rPr>
              <a:t>How they know if they are too stressed, depressed, anxious</a:t>
            </a:r>
            <a:endParaRPr sz="2400">
              <a:latin typeface="Arial"/>
              <a:ea typeface="Arial"/>
              <a:cs typeface="Arial"/>
              <a:sym typeface="Arial"/>
            </a:endParaRPr>
          </a:p>
          <a:p>
            <a:pPr indent="-254000" lvl="2" marL="855662" rtl="0" algn="l">
              <a:spcBef>
                <a:spcPts val="408"/>
              </a:spcBef>
              <a:spcAft>
                <a:spcPts val="0"/>
              </a:spcAft>
              <a:buSzPts val="2400"/>
              <a:buFont typeface="Arial"/>
              <a:buChar char="∗"/>
            </a:pPr>
            <a:r>
              <a:rPr lang="en-US" sz="2400">
                <a:latin typeface="Arial"/>
                <a:ea typeface="Arial"/>
                <a:cs typeface="Arial"/>
                <a:sym typeface="Arial"/>
              </a:rPr>
              <a:t>Who to talk to if they need help</a:t>
            </a:r>
            <a:endParaRPr sz="2400">
              <a:latin typeface="Arial"/>
              <a:ea typeface="Arial"/>
              <a:cs typeface="Arial"/>
              <a:sym typeface="Arial"/>
            </a:endParaRPr>
          </a:p>
          <a:p>
            <a:pPr indent="-123190" lvl="0" marL="274320" marR="0" rtl="0" algn="l">
              <a:lnSpc>
                <a:spcPct val="90000"/>
              </a:lnSpc>
              <a:spcBef>
                <a:spcPts val="476"/>
              </a:spcBef>
              <a:spcAft>
                <a:spcPts val="0"/>
              </a:spcAft>
              <a:buClr>
                <a:schemeClr val="accent1"/>
              </a:buClr>
              <a:buSzPts val="2380"/>
              <a:buFont typeface="Noto Sans Symbols"/>
              <a:buNone/>
            </a:pPr>
            <a:r>
              <a:t/>
            </a:r>
            <a:endParaRPr>
              <a:latin typeface="Arial"/>
              <a:ea typeface="Arial"/>
              <a:cs typeface="Arial"/>
              <a:sym typeface="Arial"/>
            </a:endParaRPr>
          </a:p>
        </p:txBody>
      </p:sp>
      <p:sp>
        <p:nvSpPr>
          <p:cNvPr id="223" name="Google Shape;223;p26"/>
          <p:cNvSpPr txBox="1"/>
          <p:nvPr/>
        </p:nvSpPr>
        <p:spPr>
          <a:xfrm>
            <a:off x="327125" y="470875"/>
            <a:ext cx="8458500" cy="104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Black"/>
                <a:ea typeface="Arial Black"/>
                <a:cs typeface="Arial Black"/>
                <a:sym typeface="Arial Black"/>
              </a:rPr>
              <a:t>MENTAL HEALTH CONDITIONS</a:t>
            </a:r>
            <a:endParaRPr/>
          </a:p>
          <a:p>
            <a:pPr indent="0" lvl="0" marL="0" marR="0" rtl="0" algn="ctr">
              <a:spcBef>
                <a:spcPts val="0"/>
              </a:spcBef>
              <a:spcAft>
                <a:spcPts val="0"/>
              </a:spcAft>
              <a:buNone/>
            </a:pPr>
            <a:r>
              <a:rPr b="1" lang="en-US" sz="3200">
                <a:solidFill>
                  <a:schemeClr val="lt1"/>
                </a:solidFill>
                <a:latin typeface="Arial Black"/>
                <a:ea typeface="Arial Black"/>
                <a:cs typeface="Arial Black"/>
                <a:sym typeface="Arial Black"/>
              </a:rPr>
              <a:t>  </a:t>
            </a:r>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24" name="Google Shape;224;p26"/>
          <p:cNvSpPr txBox="1"/>
          <p:nvPr/>
        </p:nvSpPr>
        <p:spPr>
          <a:xfrm>
            <a:off x="4668950" y="6127879"/>
            <a:ext cx="4013700" cy="38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ndara"/>
                <a:ea typeface="Candara"/>
                <a:cs typeface="Candara"/>
                <a:sym typeface="Candara"/>
              </a:rPr>
              <a:t>The Association for University and College Counseling Center Directors Annual Survey </a:t>
            </a:r>
            <a:endParaRPr sz="1600">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idx="1" type="body"/>
          </p:nvPr>
        </p:nvSpPr>
        <p:spPr>
          <a:xfrm>
            <a:off x="228332" y="2311564"/>
            <a:ext cx="8705173" cy="435202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Where are mental health services provided?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How do you make an appointment for counseling?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Are drop-in services available?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How do you access mental health services after hours or in an emergency?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What mental health services and programs are available?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Are there any fees for mental health services? </a:t>
            </a:r>
            <a:endParaRPr b="0" i="0" sz="2590" u="none" cap="none" strike="noStrike">
              <a:solidFill>
                <a:schemeClr val="dk2"/>
              </a:solidFill>
              <a:latin typeface="Candara"/>
              <a:ea typeface="Candara"/>
              <a:cs typeface="Candara"/>
              <a:sym typeface="Candara"/>
            </a:endParaRPr>
          </a:p>
          <a:p>
            <a:pPr indent="-457200" lvl="0" marL="457200" marR="0" rtl="0" algn="l">
              <a:spcBef>
                <a:spcPts val="518"/>
              </a:spcBef>
              <a:spcAft>
                <a:spcPts val="0"/>
              </a:spcAft>
              <a:buClr>
                <a:schemeClr val="accent1"/>
              </a:buClr>
              <a:buSzPts val="2590"/>
              <a:buFont typeface="Arial"/>
              <a:buChar char="•"/>
            </a:pPr>
            <a:r>
              <a:rPr b="0" i="0" lang="en-US" sz="2590" u="none" cap="none" strike="noStrike">
                <a:solidFill>
                  <a:schemeClr val="dk2"/>
                </a:solidFill>
                <a:latin typeface="Candara"/>
                <a:ea typeface="Candara"/>
                <a:cs typeface="Candara"/>
                <a:sym typeface="Candara"/>
              </a:rPr>
              <a:t>Are there limits on the type or amount of services available? </a:t>
            </a:r>
            <a:endParaRPr b="0" i="0" sz="2590" u="none" cap="none" strike="noStrike">
              <a:solidFill>
                <a:schemeClr val="dk2"/>
              </a:solidFill>
              <a:latin typeface="Candara"/>
              <a:ea typeface="Candara"/>
              <a:cs typeface="Candara"/>
              <a:sym typeface="Candara"/>
            </a:endParaRPr>
          </a:p>
          <a:p>
            <a:pPr indent="164465" lvl="0" marL="0" marR="0" rtl="0" algn="l">
              <a:spcBef>
                <a:spcPts val="518"/>
              </a:spcBef>
              <a:spcAft>
                <a:spcPts val="0"/>
              </a:spcAft>
              <a:buClr>
                <a:schemeClr val="accent1"/>
              </a:buClr>
              <a:buSzPts val="2590"/>
              <a:buFont typeface="Noto Sans Symbols"/>
              <a:buNone/>
            </a:pPr>
            <a:r>
              <a:t/>
            </a:r>
            <a:endParaRPr b="0" i="0" sz="2590" u="none" cap="none" strike="noStrike">
              <a:solidFill>
                <a:schemeClr val="dk2"/>
              </a:solidFill>
              <a:latin typeface="Candara"/>
              <a:ea typeface="Candara"/>
              <a:cs typeface="Candara"/>
              <a:sym typeface="Candara"/>
            </a:endParaRPr>
          </a:p>
        </p:txBody>
      </p:sp>
      <p:sp>
        <p:nvSpPr>
          <p:cNvPr id="230" name="Google Shape;230;p27"/>
          <p:cNvSpPr txBox="1"/>
          <p:nvPr>
            <p:ph type="title"/>
          </p:nvPr>
        </p:nvSpPr>
        <p:spPr>
          <a:xfrm>
            <a:off x="457200" y="548044"/>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800"/>
              <a:buFont typeface="Arial Black"/>
              <a:buNone/>
            </a:pPr>
            <a:r>
              <a:rPr b="0" i="0" lang="en-US" sz="2800" u="none" cap="none" strike="noStrike">
                <a:solidFill>
                  <a:srgbClr val="FFFFFF"/>
                </a:solidFill>
                <a:latin typeface="Arial Black"/>
                <a:ea typeface="Arial Black"/>
                <a:cs typeface="Arial Black"/>
                <a:sym typeface="Arial Black"/>
              </a:rPr>
              <a:t>Here are things to check out online or</a:t>
            </a:r>
            <a:br>
              <a:rPr b="0" i="0" lang="en-US" sz="2800" u="none" cap="none" strike="noStrike">
                <a:solidFill>
                  <a:srgbClr val="FFFFFF"/>
                </a:solidFill>
                <a:latin typeface="Arial Black"/>
                <a:ea typeface="Arial Black"/>
                <a:cs typeface="Arial Black"/>
                <a:sym typeface="Arial Black"/>
              </a:rPr>
            </a:br>
            <a:r>
              <a:rPr b="0" i="0" lang="en-US" sz="2800" u="none" cap="none" strike="noStrike">
                <a:solidFill>
                  <a:srgbClr val="FFFFFF"/>
                </a:solidFill>
                <a:latin typeface="Arial Black"/>
                <a:ea typeface="Arial Black"/>
                <a:cs typeface="Arial Black"/>
                <a:sym typeface="Arial Black"/>
              </a:rPr>
              <a:t> in-person before or soon after you arrive on campus: </a:t>
            </a:r>
            <a:br>
              <a:rPr b="0" i="0" lang="en-US" sz="2800" u="none" cap="none" strike="noStrike">
                <a:solidFill>
                  <a:srgbClr val="FFFFFF"/>
                </a:solidFill>
                <a:latin typeface="Arial Black"/>
                <a:ea typeface="Arial Black"/>
                <a:cs typeface="Arial Black"/>
                <a:sym typeface="Arial Black"/>
              </a:rPr>
            </a:br>
            <a:endParaRPr b="0" i="0" sz="28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idx="1" type="body"/>
          </p:nvPr>
        </p:nvSpPr>
        <p:spPr>
          <a:xfrm>
            <a:off x="58425" y="1320225"/>
            <a:ext cx="9085500" cy="5537700"/>
          </a:xfrm>
          <a:prstGeom prst="rect">
            <a:avLst/>
          </a:prstGeom>
          <a:solidFill>
            <a:srgbClr val="FFFFFF"/>
          </a:solidFill>
          <a:ln>
            <a:noFill/>
          </a:ln>
        </p:spPr>
        <p:txBody>
          <a:bodyPr anchorCtr="0" anchor="t" bIns="91425" lIns="91425" spcFirstLastPara="1" rIns="91425" wrap="square" tIns="91425">
            <a:noAutofit/>
          </a:bodyPr>
          <a:lstStyle/>
          <a:p>
            <a:pPr indent="0" lvl="0" marL="0" rtl="0" algn="just">
              <a:lnSpc>
                <a:spcPct val="100000"/>
              </a:lnSpc>
              <a:spcBef>
                <a:spcPts val="1500"/>
              </a:spcBef>
              <a:spcAft>
                <a:spcPts val="0"/>
              </a:spcAft>
              <a:buNone/>
            </a:pPr>
            <a:r>
              <a:rPr lang="en-US" u="sng">
                <a:solidFill>
                  <a:schemeClr val="hlink"/>
                </a:solidFill>
                <a:hlinkClick r:id="rId3"/>
              </a:rPr>
              <a:t>Mama Bear Legal Forms</a:t>
            </a:r>
            <a:endParaRPr>
              <a:solidFill>
                <a:srgbClr val="000000"/>
              </a:solidFill>
            </a:endParaRPr>
          </a:p>
          <a:p>
            <a:pPr indent="0" lvl="0" marL="0" rtl="0" algn="just">
              <a:lnSpc>
                <a:spcPct val="100000"/>
              </a:lnSpc>
              <a:spcBef>
                <a:spcPts val="1500"/>
              </a:spcBef>
              <a:spcAft>
                <a:spcPts val="0"/>
              </a:spcAft>
              <a:buNone/>
            </a:pPr>
            <a:r>
              <a:rPr b="1" lang="en-US">
                <a:solidFill>
                  <a:srgbClr val="000000"/>
                </a:solidFill>
              </a:rPr>
              <a:t>HIPAA Medical Release</a:t>
            </a:r>
            <a:r>
              <a:rPr b="1" lang="en-US" sz="1200">
                <a:solidFill>
                  <a:srgbClr val="000000"/>
                </a:solidFill>
              </a:rPr>
              <a:t> </a:t>
            </a:r>
            <a:r>
              <a:rPr lang="en-US" sz="1200">
                <a:solidFill>
                  <a:srgbClr val="000000"/>
                </a:solidFill>
              </a:rPr>
              <a:t>-</a:t>
            </a:r>
            <a:r>
              <a:rPr lang="en-US" sz="1800">
                <a:solidFill>
                  <a:srgbClr val="000000"/>
                </a:solidFill>
                <a:highlight>
                  <a:srgbClr val="FFFFFF"/>
                </a:highlight>
              </a:rPr>
              <a:t> designates you to receive their medical information and/or to discuss their medical care.</a:t>
            </a:r>
            <a:endParaRPr sz="1800">
              <a:solidFill>
                <a:srgbClr val="000000"/>
              </a:solidFill>
            </a:endParaRPr>
          </a:p>
          <a:p>
            <a:pPr indent="0" lvl="0" marL="0" rtl="0" algn="l">
              <a:lnSpc>
                <a:spcPct val="100000"/>
              </a:lnSpc>
              <a:spcBef>
                <a:spcPts val="800"/>
              </a:spcBef>
              <a:spcAft>
                <a:spcPts val="0"/>
              </a:spcAft>
              <a:buNone/>
            </a:pPr>
            <a:r>
              <a:rPr b="1" lang="en-US">
                <a:solidFill>
                  <a:srgbClr val="000000"/>
                </a:solidFill>
              </a:rPr>
              <a:t>Health Care Proxy</a:t>
            </a:r>
            <a:r>
              <a:rPr lang="en-US" sz="1200">
                <a:solidFill>
                  <a:srgbClr val="000000"/>
                </a:solidFill>
              </a:rPr>
              <a:t> - </a:t>
            </a:r>
            <a:r>
              <a:rPr lang="en-US" sz="1800">
                <a:solidFill>
                  <a:srgbClr val="000000"/>
                </a:solidFill>
                <a:highlight>
                  <a:srgbClr val="FFFFFF"/>
                </a:highlight>
              </a:rPr>
              <a:t>names a person to act on behalf of your child to give consent to medical procedures, make healthcare decisions, and discuss treatment options if he/she becomes incapacitated.</a:t>
            </a:r>
            <a:endParaRPr sz="1800">
              <a:solidFill>
                <a:srgbClr val="000000"/>
              </a:solidFill>
              <a:highlight>
                <a:srgbClr val="FFFFFF"/>
              </a:highlight>
            </a:endParaRPr>
          </a:p>
          <a:p>
            <a:pPr indent="0" lvl="0" marL="0" rtl="0" algn="just">
              <a:lnSpc>
                <a:spcPct val="100000"/>
              </a:lnSpc>
              <a:spcBef>
                <a:spcPts val="1500"/>
              </a:spcBef>
              <a:spcAft>
                <a:spcPts val="0"/>
              </a:spcAft>
              <a:buNone/>
            </a:pPr>
            <a:r>
              <a:rPr b="1" lang="en-US">
                <a:solidFill>
                  <a:srgbClr val="000000"/>
                </a:solidFill>
              </a:rPr>
              <a:t>Power of Attorney</a:t>
            </a:r>
            <a:r>
              <a:rPr b="1" lang="en-US" sz="1200">
                <a:solidFill>
                  <a:srgbClr val="000000"/>
                </a:solidFill>
              </a:rPr>
              <a:t> </a:t>
            </a:r>
            <a:r>
              <a:rPr lang="en-US" sz="1200">
                <a:solidFill>
                  <a:srgbClr val="000000"/>
                </a:solidFill>
              </a:rPr>
              <a:t>- </a:t>
            </a:r>
            <a:r>
              <a:rPr lang="en-US" sz="1800">
                <a:solidFill>
                  <a:srgbClr val="000000"/>
                </a:solidFill>
              </a:rPr>
              <a:t>i</a:t>
            </a:r>
            <a:r>
              <a:rPr lang="en-US" sz="1800">
                <a:solidFill>
                  <a:srgbClr val="000000"/>
                </a:solidFill>
                <a:highlight>
                  <a:srgbClr val="FFFFFF"/>
                </a:highlight>
              </a:rPr>
              <a:t>s needed to allow you to make financial and legal decisions or take other necessary actions during the child’s incapacitation. For example, the power of attorney can give you the ability to access and manage your child’s bank accounts, obtain other financial records, and/or sign legal documents on your child’s behalf. </a:t>
            </a:r>
            <a:endParaRPr sz="1200">
              <a:solidFill>
                <a:srgbClr val="000000"/>
              </a:solidFill>
              <a:highlight>
                <a:srgbClr val="FFFFFF"/>
              </a:highlight>
            </a:endParaRPr>
          </a:p>
          <a:p>
            <a:pPr indent="0" lvl="0" marL="0" rtl="0" algn="l">
              <a:lnSpc>
                <a:spcPct val="100000"/>
              </a:lnSpc>
              <a:spcBef>
                <a:spcPts val="800"/>
              </a:spcBef>
              <a:spcAft>
                <a:spcPts val="0"/>
              </a:spcAft>
              <a:buNone/>
            </a:pPr>
            <a:r>
              <a:rPr b="1" lang="en-US">
                <a:solidFill>
                  <a:srgbClr val="000000"/>
                </a:solidFill>
              </a:rPr>
              <a:t>FERPA - </a:t>
            </a:r>
            <a:r>
              <a:rPr lang="en-US" sz="1800">
                <a:solidFill>
                  <a:schemeClr val="dk1"/>
                </a:solidFill>
                <a:highlight>
                  <a:srgbClr val="FFFFFF"/>
                </a:highlight>
              </a:rPr>
              <a:t>establish the rights of students to inspect and review their educational records, and it also provides control over the release of educational record information, as well as financial information. Without specific, written permission from the student, parents are not privy to the information. </a:t>
            </a:r>
            <a:endParaRPr b="1" sz="1800">
              <a:solidFill>
                <a:srgbClr val="000000"/>
              </a:solidFill>
            </a:endParaRPr>
          </a:p>
        </p:txBody>
      </p:sp>
      <p:sp>
        <p:nvSpPr>
          <p:cNvPr id="237" name="Google Shape;237;p28"/>
          <p:cNvSpPr txBox="1"/>
          <p:nvPr>
            <p:ph type="title"/>
          </p:nvPr>
        </p:nvSpPr>
        <p:spPr>
          <a:xfrm>
            <a:off x="457200" y="338326"/>
            <a:ext cx="8229600" cy="98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Documents You (May) Need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idx="1" type="body"/>
          </p:nvPr>
        </p:nvSpPr>
        <p:spPr>
          <a:xfrm>
            <a:off x="336875" y="2213800"/>
            <a:ext cx="8349900" cy="39123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US" sz="1750">
                <a:solidFill>
                  <a:schemeClr val="dk1"/>
                </a:solidFill>
                <a:highlight>
                  <a:srgbClr val="FFFFFF"/>
                </a:highlight>
                <a:latin typeface="Arial"/>
                <a:ea typeface="Arial"/>
                <a:cs typeface="Arial"/>
                <a:sym typeface="Arial"/>
              </a:rPr>
              <a:t>“If you are concerned about your daughter’s health or her ability to fully participate in the life of the college, those are reasons to call.” Dean Hickens - Barnard College</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rPr lang="en-US" sz="1750">
                <a:solidFill>
                  <a:schemeClr val="dk1"/>
                </a:solidFill>
                <a:highlight>
                  <a:srgbClr val="FFFFFF"/>
                </a:highlight>
                <a:latin typeface="Arial"/>
                <a:ea typeface="Arial"/>
                <a:cs typeface="Arial"/>
                <a:sym typeface="Arial"/>
              </a:rPr>
              <a:t>Most students there is a period of adjustment during freshman year. Parents should express their concern if they hear a student does not have any connections, friends or activities, if the student only seems to go to class, or worse, is missing class. “The red flags to me are, you know your child, so when you feel like this is not who they are, you should tell us that,” Dean Hinkson explains.</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rPr lang="en-US" sz="1750">
                <a:solidFill>
                  <a:schemeClr val="dk1"/>
                </a:solidFill>
                <a:highlight>
                  <a:srgbClr val="FFFFFF"/>
                </a:highlight>
                <a:latin typeface="Arial"/>
                <a:ea typeface="Arial"/>
                <a:cs typeface="Arial"/>
                <a:sym typeface="Arial"/>
              </a:rPr>
              <a:t>You can take down the RA’s phone number when you drop your son/daughter off at school - ONLY USE THIS IN AN EMERGENCY</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t/>
            </a:r>
            <a:endParaRPr sz="1750">
              <a:solidFill>
                <a:schemeClr val="dk1"/>
              </a:solidFill>
              <a:highlight>
                <a:srgbClr val="FFFFFF"/>
              </a:highlight>
              <a:latin typeface="Arial"/>
              <a:ea typeface="Arial"/>
              <a:cs typeface="Arial"/>
              <a:sym typeface="Arial"/>
            </a:endParaRPr>
          </a:p>
          <a:p>
            <a:pPr indent="0" lvl="0" marL="0" rtl="0" algn="l">
              <a:spcBef>
                <a:spcPts val="480"/>
              </a:spcBef>
              <a:spcAft>
                <a:spcPts val="0"/>
              </a:spcAft>
              <a:buNone/>
            </a:pPr>
            <a:r>
              <a:t/>
            </a:r>
            <a:endParaRPr sz="1750">
              <a:solidFill>
                <a:schemeClr val="dk1"/>
              </a:solidFill>
              <a:highlight>
                <a:srgbClr val="FFFFFF"/>
              </a:highlight>
              <a:latin typeface="Arial"/>
              <a:ea typeface="Arial"/>
              <a:cs typeface="Arial"/>
              <a:sym typeface="Arial"/>
            </a:endParaRPr>
          </a:p>
        </p:txBody>
      </p:sp>
      <p:sp>
        <p:nvSpPr>
          <p:cNvPr id="244" name="Google Shape;244;p29"/>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When to contact the college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Fail, Flunk, Flop, Flunder, Flail</a:t>
            </a:r>
            <a:endParaRPr/>
          </a:p>
        </p:txBody>
      </p:sp>
      <p:pic>
        <p:nvPicPr>
          <p:cNvPr id="251" name="Google Shape;251;p30"/>
          <p:cNvPicPr preferRelativeResize="0"/>
          <p:nvPr/>
        </p:nvPicPr>
        <p:blipFill>
          <a:blip r:embed="rId3">
            <a:alphaModFix/>
          </a:blip>
          <a:stretch>
            <a:fillRect/>
          </a:stretch>
        </p:blipFill>
        <p:spPr>
          <a:xfrm>
            <a:off x="1347525" y="1455825"/>
            <a:ext cx="6533150" cy="5148700"/>
          </a:xfrm>
          <a:prstGeom prst="rect">
            <a:avLst/>
          </a:prstGeom>
          <a:noFill/>
          <a:ln>
            <a:noFill/>
          </a:ln>
        </p:spPr>
      </p:pic>
      <p:sp>
        <p:nvSpPr>
          <p:cNvPr id="252" name="Google Shape;252;p30"/>
          <p:cNvSpPr txBox="1"/>
          <p:nvPr/>
        </p:nvSpPr>
        <p:spPr>
          <a:xfrm>
            <a:off x="6244400" y="6485050"/>
            <a:ext cx="27912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illustration by Matthew Zaremba</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ndara"/>
              <a:ea typeface="Candara"/>
              <a:cs typeface="Candara"/>
              <a:sym typeface="Canda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idx="1" type="body"/>
          </p:nvPr>
        </p:nvSpPr>
        <p:spPr>
          <a:xfrm>
            <a:off x="303750" y="2003050"/>
            <a:ext cx="8575200" cy="43266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Mindfulness</a:t>
            </a:r>
            <a:endParaRPr/>
          </a:p>
          <a:p>
            <a:pPr indent="-274319" lvl="1" marL="576263"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opposite of catastrophizing – mushroom cloud</a:t>
            </a:r>
            <a:endParaRPr/>
          </a:p>
          <a:p>
            <a:pPr indent="-274319" lvl="1" marL="576263"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What are you thinking/feeling – without judgment</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Self Kindness</a:t>
            </a:r>
            <a:endParaRPr/>
          </a:p>
          <a:p>
            <a:pPr indent="-274319" lvl="1" marL="576263"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How would you respond to a close friend if they were in this situation</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Universality - Common Humanity</a:t>
            </a:r>
            <a:endParaRPr/>
          </a:p>
          <a:p>
            <a:pPr indent="-274319" lvl="1" marL="576262"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You are not the only one who…</a:t>
            </a:r>
            <a:r>
              <a:rPr lang="en-US" sz="1800" u="sng">
                <a:solidFill>
                  <a:schemeClr val="hlink"/>
                </a:solidFill>
                <a:latin typeface="Arial"/>
                <a:ea typeface="Arial"/>
                <a:cs typeface="Arial"/>
                <a:sym typeface="Arial"/>
                <a:hlinkClick r:id="rId3"/>
              </a:rPr>
              <a:t>College Freshman Video</a:t>
            </a:r>
            <a:endParaRPr sz="1800"/>
          </a:p>
          <a:p>
            <a:pPr indent="-274319" lvl="1" marL="576263" marR="0" rtl="0" algn="l">
              <a:spcBef>
                <a:spcPts val="480"/>
              </a:spcBef>
              <a:spcAft>
                <a:spcPts val="0"/>
              </a:spcAft>
              <a:buClr>
                <a:schemeClr val="accent1"/>
              </a:buClr>
              <a:buSzPts val="2400"/>
              <a:buFont typeface="Noto Sans Symbols"/>
              <a:buChar char="∗"/>
            </a:pPr>
            <a:r>
              <a:rPr b="0" i="0" lang="en-US" sz="2400" u="sng" cap="none" strike="noStrike">
                <a:solidFill>
                  <a:schemeClr val="hlink"/>
                </a:solidFill>
                <a:latin typeface="Candara"/>
                <a:ea typeface="Candara"/>
                <a:cs typeface="Candara"/>
                <a:sym typeface="Candara"/>
                <a:hlinkClick r:id="rId4"/>
              </a:rPr>
              <a:t>CV OF FAILURES</a:t>
            </a:r>
            <a:endParaRPr b="0" i="0" sz="2400" u="none" cap="none" strike="noStrike">
              <a:solidFill>
                <a:schemeClr val="dk2"/>
              </a:solidFill>
              <a:latin typeface="Candara"/>
              <a:ea typeface="Candara"/>
              <a:cs typeface="Candara"/>
              <a:sym typeface="Candara"/>
            </a:endParaRPr>
          </a:p>
          <a:p>
            <a:pPr indent="-121919" lvl="1" marL="576263"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Candara"/>
              <a:ea typeface="Candara"/>
              <a:cs typeface="Candara"/>
              <a:sym typeface="Candara"/>
            </a:endParaRPr>
          </a:p>
        </p:txBody>
      </p:sp>
      <p:sp>
        <p:nvSpPr>
          <p:cNvPr id="259" name="Google Shape;259;p31"/>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959"/>
              <a:buFont typeface="Arial Black"/>
              <a:buNone/>
            </a:pPr>
            <a:r>
              <a:rPr lang="en-US" sz="3959">
                <a:latin typeface="Arial Black"/>
                <a:ea typeface="Arial Black"/>
                <a:cs typeface="Arial Black"/>
                <a:sym typeface="Arial Black"/>
              </a:rPr>
              <a:t>Learning</a:t>
            </a:r>
            <a:r>
              <a:rPr lang="en-US" sz="3959">
                <a:latin typeface="Arial Black"/>
                <a:ea typeface="Arial Black"/>
                <a:cs typeface="Arial Black"/>
                <a:sym typeface="Arial Black"/>
              </a:rPr>
              <a:t> from Disappointment</a:t>
            </a:r>
            <a:endParaRPr b="0" i="0" sz="3959"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BU's class of 2020 moves onto campus and says goodbye to the parents who have raised them for the last eighteen years.&#10;&#10;Read more about the Class of 2020 saying good-bye in BU Today: https://www.bu.edu/today/2016/good-bye/" id="143" name="Google Shape;143;p14" title="Good-Bye Mom, Hello College">
            <a:hlinkClick r:id="rId3"/>
          </p:cNvPr>
          <p:cNvPicPr preferRelativeResize="0"/>
          <p:nvPr/>
        </p:nvPicPr>
        <p:blipFill>
          <a:blip r:embed="rId4">
            <a:alphaModFix/>
          </a:blip>
          <a:stretch>
            <a:fillRect/>
          </a:stretch>
        </p:blipFill>
        <p:spPr>
          <a:xfrm>
            <a:off x="899325" y="464150"/>
            <a:ext cx="7345375" cy="4978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Screen Shot 2017-02-01 at 8.52.51 AM.png" id="264" name="Google Shape;264;p32"/>
          <p:cNvPicPr preferRelativeResize="0"/>
          <p:nvPr/>
        </p:nvPicPr>
        <p:blipFill rotWithShape="1">
          <a:blip r:embed="rId3">
            <a:alphaModFix/>
          </a:blip>
          <a:srcRect b="0" l="0" r="0" t="0"/>
          <a:stretch/>
        </p:blipFill>
        <p:spPr>
          <a:xfrm>
            <a:off x="116521" y="1910364"/>
            <a:ext cx="8910958" cy="3118835"/>
          </a:xfrm>
          <a:prstGeom prst="rect">
            <a:avLst/>
          </a:prstGeom>
          <a:noFill/>
          <a:ln>
            <a:noFill/>
          </a:ln>
        </p:spPr>
      </p:pic>
      <p:sp>
        <p:nvSpPr>
          <p:cNvPr id="265" name="Google Shape;265;p32"/>
          <p:cNvSpPr/>
          <p:nvPr/>
        </p:nvSpPr>
        <p:spPr>
          <a:xfrm>
            <a:off x="5345883" y="5458002"/>
            <a:ext cx="34626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ndara"/>
                <a:ea typeface="Candara"/>
                <a:cs typeface="Candara"/>
                <a:sym typeface="Candara"/>
              </a:rPr>
              <a:t>Zits by Jerry Scott &amp; Jim Borgman</a:t>
            </a:r>
            <a:endParaRPr sz="1800">
              <a:solidFill>
                <a:schemeClr val="dk1"/>
              </a:solidFill>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idx="1" type="body"/>
          </p:nvPr>
        </p:nvSpPr>
        <p:spPr>
          <a:xfrm>
            <a:off x="219420" y="2332137"/>
            <a:ext cx="8705100" cy="4052400"/>
          </a:xfrm>
          <a:prstGeom prst="rect">
            <a:avLst/>
          </a:prstGeom>
          <a:noFill/>
          <a:ln>
            <a:noFill/>
          </a:ln>
        </p:spPr>
        <p:txBody>
          <a:bodyPr anchorCtr="0" anchor="t" bIns="45700" lIns="91425" spcFirstLastPara="1" rIns="91425" wrap="square" tIns="45700">
            <a:noAutofit/>
          </a:bodyPr>
          <a:lstStyle/>
          <a:p>
            <a:pPr indent="-228600" lvl="4" marL="146304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Sleep – Can’t stress the importance enough</a:t>
            </a:r>
            <a:endParaRPr b="0" i="0" sz="2400" u="none" cap="none" strike="noStrike">
              <a:solidFill>
                <a:schemeClr val="dk2"/>
              </a:solidFill>
              <a:latin typeface="Candara"/>
              <a:ea typeface="Candara"/>
              <a:cs typeface="Candara"/>
              <a:sym typeface="Candara"/>
            </a:endParaRPr>
          </a:p>
          <a:p>
            <a:pPr indent="-228600" lvl="4" marL="146304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Eating</a:t>
            </a:r>
            <a:endParaRPr b="0" i="0" sz="2400" u="none" cap="none" strike="noStrike">
              <a:solidFill>
                <a:schemeClr val="dk2"/>
              </a:solidFill>
              <a:latin typeface="Candara"/>
              <a:ea typeface="Candara"/>
              <a:cs typeface="Candara"/>
              <a:sym typeface="Candara"/>
            </a:endParaRPr>
          </a:p>
          <a:p>
            <a:pPr indent="-228600" lvl="4" marL="1463040" marR="0" rtl="0" algn="l">
              <a:spcBef>
                <a:spcPts val="480"/>
              </a:spcBef>
              <a:spcAft>
                <a:spcPts val="0"/>
              </a:spcAft>
              <a:buClr>
                <a:schemeClr val="accent1"/>
              </a:buClr>
              <a:buSzPts val="2400"/>
              <a:buFont typeface="Noto Sans Symbols"/>
              <a:buChar char="∗"/>
            </a:pPr>
            <a:r>
              <a:rPr lang="en-US" sz="2400"/>
              <a:t>Exercise</a:t>
            </a:r>
            <a:endParaRPr sz="2400"/>
          </a:p>
          <a:p>
            <a:pPr indent="-228600" lvl="4" marL="146304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Sex</a:t>
            </a:r>
            <a:endParaRPr/>
          </a:p>
          <a:p>
            <a:pPr indent="-228600" lvl="5" marL="1783079" marR="0" rtl="0" algn="l">
              <a:spcBef>
                <a:spcPts val="384"/>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Boy – teach consent - be responsible/respectful – how would you want your sister/cousin to be treated</a:t>
            </a:r>
            <a:endParaRPr/>
          </a:p>
          <a:p>
            <a:pPr indent="-228600" lvl="5" marL="1783079" marR="0" rtl="0" algn="l">
              <a:spcBef>
                <a:spcPts val="384"/>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Girl – </a:t>
            </a:r>
            <a:r>
              <a:rPr lang="en-US" sz="2400"/>
              <a:t>consent - talk about risks without instilling fear</a:t>
            </a:r>
            <a:r>
              <a:rPr b="0" i="0" lang="en-US" sz="2400" u="none" cap="none" strike="noStrike">
                <a:solidFill>
                  <a:schemeClr val="dk2"/>
                </a:solidFill>
                <a:latin typeface="Candara"/>
                <a:ea typeface="Candara"/>
                <a:cs typeface="Candara"/>
                <a:sym typeface="Candara"/>
              </a:rPr>
              <a:t> </a:t>
            </a:r>
            <a:endParaRPr/>
          </a:p>
          <a:p>
            <a:pPr indent="-228600" lvl="6" marL="2103120" marR="0" rtl="0" algn="l">
              <a:spcBef>
                <a:spcPts val="384"/>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50% of campus sexual assaults involve alcohol</a:t>
            </a:r>
            <a:endParaRPr b="0" i="0" sz="2400" u="none" cap="none" strike="noStrike">
              <a:solidFill>
                <a:schemeClr val="dk2"/>
              </a:solidFill>
              <a:latin typeface="Candara"/>
              <a:ea typeface="Candara"/>
              <a:cs typeface="Candara"/>
              <a:sym typeface="Candara"/>
            </a:endParaRPr>
          </a:p>
          <a:p>
            <a:pPr indent="-228600" lvl="6" marL="2103120" marR="0" rtl="0" algn="l">
              <a:spcBef>
                <a:spcPts val="384"/>
              </a:spcBef>
              <a:spcAft>
                <a:spcPts val="0"/>
              </a:spcAft>
              <a:buClr>
                <a:schemeClr val="accent1"/>
              </a:buClr>
              <a:buSzPts val="2400"/>
              <a:buFont typeface="Noto Sans Symbols"/>
              <a:buChar char="∗"/>
            </a:pPr>
            <a:r>
              <a:rPr lang="en-US" sz="2400"/>
              <a:t>The Hunting Ground</a:t>
            </a:r>
            <a:endParaRPr sz="2400"/>
          </a:p>
          <a:p>
            <a:pPr indent="0" lvl="0" marL="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Candara"/>
              <a:ea typeface="Candara"/>
              <a:cs typeface="Candara"/>
              <a:sym typeface="Candara"/>
            </a:endParaRPr>
          </a:p>
        </p:txBody>
      </p:sp>
      <p:sp>
        <p:nvSpPr>
          <p:cNvPr id="272" name="Google Shape;272;p33"/>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lang="en-US">
                <a:latin typeface="Arial Black"/>
                <a:ea typeface="Arial Black"/>
                <a:cs typeface="Arial Black"/>
                <a:sym typeface="Arial Black"/>
              </a:rPr>
              <a:t>Staying Healthy</a:t>
            </a:r>
            <a:r>
              <a:rPr b="0" i="0" lang="en-US" sz="4400" u="none" cap="none" strike="noStrike">
                <a:solidFill>
                  <a:srgbClr val="FFFFFF"/>
                </a:solidFill>
                <a:latin typeface="Arial Black"/>
                <a:ea typeface="Arial Black"/>
                <a:cs typeface="Arial Black"/>
                <a:sym typeface="Arial Black"/>
              </a:rPr>
              <a:t> Continued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Screen Shot 2017-02-01 at 8.56.20 AM.png" id="278" name="Google Shape;278;p34"/>
          <p:cNvPicPr preferRelativeResize="0"/>
          <p:nvPr>
            <p:ph idx="1" type="body"/>
          </p:nvPr>
        </p:nvPicPr>
        <p:blipFill rotWithShape="1">
          <a:blip r:embed="rId3">
            <a:alphaModFix/>
          </a:blip>
          <a:srcRect b="-14433" l="0" r="0" t="-14433"/>
          <a:stretch/>
        </p:blipFill>
        <p:spPr>
          <a:xfrm>
            <a:off x="243239" y="2481742"/>
            <a:ext cx="8657400" cy="3450600"/>
          </a:xfrm>
          <a:prstGeom prst="rect">
            <a:avLst/>
          </a:prstGeom>
          <a:noFill/>
          <a:ln>
            <a:noFill/>
          </a:ln>
        </p:spPr>
      </p:pic>
      <p:sp>
        <p:nvSpPr>
          <p:cNvPr id="279" name="Google Shape;279;p34"/>
          <p:cNvSpPr/>
          <p:nvPr/>
        </p:nvSpPr>
        <p:spPr>
          <a:xfrm>
            <a:off x="5275970" y="5455801"/>
            <a:ext cx="34626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ndara"/>
                <a:ea typeface="Candara"/>
                <a:cs typeface="Candara"/>
                <a:sym typeface="Candara"/>
              </a:rPr>
              <a:t>Zits by Jerry Scott &amp; Jim Borgman</a:t>
            </a:r>
            <a:endParaRPr sz="1800">
              <a:solidFill>
                <a:schemeClr val="dk1"/>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txBox="1"/>
          <p:nvPr>
            <p:ph idx="1" type="body"/>
          </p:nvPr>
        </p:nvSpPr>
        <p:spPr>
          <a:xfrm>
            <a:off x="328229" y="2297296"/>
            <a:ext cx="8591006" cy="3828867"/>
          </a:xfrm>
          <a:prstGeom prst="rect">
            <a:avLst/>
          </a:prstGeom>
          <a:noFill/>
          <a:ln>
            <a:noFill/>
          </a:ln>
        </p:spPr>
        <p:txBody>
          <a:bodyPr anchorCtr="0" anchor="t" bIns="45700" lIns="91425" spcFirstLastPara="1" rIns="91425" wrap="square" tIns="45700">
            <a:noAutofit/>
          </a:bodyPr>
          <a:lstStyle/>
          <a:p>
            <a:pPr indent="-228600" lvl="2" marL="855663" marR="0" rtl="0" algn="l">
              <a:spcBef>
                <a:spcPts val="0"/>
              </a:spcBef>
              <a:spcAft>
                <a:spcPts val="0"/>
              </a:spcAft>
              <a:buClr>
                <a:schemeClr val="accent1"/>
              </a:buClr>
              <a:buSzPts val="2400"/>
              <a:buFont typeface="Noto Sans Symbols"/>
              <a:buChar char="∗"/>
            </a:pPr>
            <a:r>
              <a:rPr b="1" i="0" lang="en-US" sz="2400" u="none" cap="none" strike="noStrike">
                <a:solidFill>
                  <a:schemeClr val="dk2"/>
                </a:solidFill>
              </a:rPr>
              <a:t>Communication</a:t>
            </a:r>
            <a:endParaRPr b="1"/>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Discuss how you are going to communicate</a:t>
            </a:r>
            <a:endParaRPr/>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How often and by what means</a:t>
            </a:r>
            <a:endParaRPr/>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Parental expectations – If your cell phone rings and it says “mom” or “dad” answer it!</a:t>
            </a:r>
            <a:endParaRPr b="0" i="0" sz="2400" u="none" cap="none" strike="noStrike">
              <a:solidFill>
                <a:schemeClr val="dk2"/>
              </a:solidFill>
              <a:latin typeface="Candara"/>
              <a:ea typeface="Candara"/>
              <a:cs typeface="Candara"/>
              <a:sym typeface="Candara"/>
            </a:endParaRPr>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When your child calls with a problem – don’t offer solutions</a:t>
            </a:r>
            <a:endParaRPr/>
          </a:p>
          <a:p>
            <a:pPr indent="-121920" lvl="0" marL="27432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Candara"/>
              <a:ea typeface="Candara"/>
              <a:cs typeface="Candara"/>
              <a:sym typeface="Candara"/>
            </a:endParaRPr>
          </a:p>
        </p:txBody>
      </p:sp>
      <p:sp>
        <p:nvSpPr>
          <p:cNvPr id="285" name="Google Shape;285;p35"/>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b="0" i="0" lang="en-US" sz="4400" u="none" cap="none" strike="noStrike">
                <a:solidFill>
                  <a:srgbClr val="FFFFFF"/>
                </a:solidFill>
                <a:latin typeface="Arial Black"/>
                <a:ea typeface="Arial Black"/>
                <a:cs typeface="Arial Black"/>
                <a:sym typeface="Arial Black"/>
              </a:rPr>
              <a:t>Expectations Continued</a:t>
            </a:r>
            <a:endParaRPr b="0" i="0" sz="44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Helicopter-Parenting.jpg" id="290" name="Google Shape;290;p36"/>
          <p:cNvPicPr preferRelativeResize="0"/>
          <p:nvPr>
            <p:ph idx="1" type="body"/>
          </p:nvPr>
        </p:nvPicPr>
        <p:blipFill rotWithShape="1">
          <a:blip r:embed="rId3">
            <a:alphaModFix/>
          </a:blip>
          <a:srcRect b="0" l="-24137" r="-24136" t="0"/>
          <a:stretch/>
        </p:blipFill>
        <p:spPr>
          <a:xfrm>
            <a:off x="665347" y="2142204"/>
            <a:ext cx="7521575" cy="4464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7"/>
          <p:cNvSpPr txBox="1"/>
          <p:nvPr>
            <p:ph idx="1" type="body"/>
          </p:nvPr>
        </p:nvSpPr>
        <p:spPr>
          <a:xfrm>
            <a:off x="214063" y="2168876"/>
            <a:ext cx="8694252" cy="4466172"/>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2040"/>
              <a:buFont typeface="Arial"/>
              <a:buChar char="•"/>
            </a:pPr>
            <a:r>
              <a:rPr b="0" i="0" lang="en-US" sz="2040" u="none" cap="none" strike="noStrike">
                <a:solidFill>
                  <a:schemeClr val="dk2"/>
                </a:solidFill>
                <a:latin typeface="Candara"/>
                <a:ea typeface="Candara"/>
                <a:cs typeface="Candara"/>
                <a:sym typeface="Candara"/>
              </a:rPr>
              <a:t>Evolve from being a helicopter to a guide</a:t>
            </a:r>
            <a:endParaRPr/>
          </a:p>
          <a:p>
            <a:pPr indent="-274320" lvl="0" marL="274320" marR="0" rtl="0" algn="l">
              <a:lnSpc>
                <a:spcPct val="80000"/>
              </a:lnSpc>
              <a:spcBef>
                <a:spcPts val="408"/>
              </a:spcBef>
              <a:spcAft>
                <a:spcPts val="0"/>
              </a:spcAft>
              <a:buClr>
                <a:schemeClr val="accent1"/>
              </a:buClr>
              <a:buSzPts val="2040"/>
              <a:buFont typeface="Arial"/>
              <a:buChar char="•"/>
            </a:pPr>
            <a:r>
              <a:rPr b="0" i="0" lang="en-US" sz="2040" u="none" cap="none" strike="noStrike">
                <a:solidFill>
                  <a:schemeClr val="dk2"/>
                </a:solidFill>
                <a:latin typeface="Candara"/>
                <a:ea typeface="Candara"/>
                <a:cs typeface="Candara"/>
                <a:sym typeface="Candara"/>
              </a:rPr>
              <a:t>Don’t do for them what they can do for themselves</a:t>
            </a:r>
            <a:endParaRPr/>
          </a:p>
          <a:p>
            <a:pPr indent="-274320" lvl="0" marL="274320" marR="0" rtl="0" algn="l">
              <a:lnSpc>
                <a:spcPct val="80000"/>
              </a:lnSpc>
              <a:spcBef>
                <a:spcPts val="408"/>
              </a:spcBef>
              <a:spcAft>
                <a:spcPts val="0"/>
              </a:spcAft>
              <a:buClr>
                <a:schemeClr val="accent1"/>
              </a:buClr>
              <a:buSzPts val="2040"/>
              <a:buFont typeface="Arial"/>
              <a:buChar char="•"/>
            </a:pPr>
            <a:r>
              <a:rPr b="0" i="0" lang="en-US" sz="2040" u="none" cap="none" strike="noStrike">
                <a:solidFill>
                  <a:schemeClr val="dk2"/>
                </a:solidFill>
                <a:latin typeface="Candara"/>
                <a:ea typeface="Candara"/>
                <a:cs typeface="Candara"/>
                <a:sym typeface="Candara"/>
              </a:rPr>
              <a:t>Encourage them to ask for help</a:t>
            </a:r>
            <a:endParaRPr/>
          </a:p>
          <a:p>
            <a:pPr indent="-274320" lvl="0" marL="274320" marR="0" rtl="0" algn="l">
              <a:lnSpc>
                <a:spcPct val="80000"/>
              </a:lnSpc>
              <a:spcBef>
                <a:spcPts val="408"/>
              </a:spcBef>
              <a:spcAft>
                <a:spcPts val="0"/>
              </a:spcAft>
              <a:buClr>
                <a:schemeClr val="accent1"/>
              </a:buClr>
              <a:buSzPts val="2040"/>
              <a:buFont typeface="Arial"/>
              <a:buChar char="•"/>
            </a:pPr>
            <a:r>
              <a:rPr b="0" i="0" lang="en-US" sz="2040" u="none" cap="none" strike="noStrike">
                <a:solidFill>
                  <a:schemeClr val="dk2"/>
                </a:solidFill>
                <a:latin typeface="Candara"/>
                <a:ea typeface="Candara"/>
                <a:cs typeface="Candara"/>
                <a:sym typeface="Candara"/>
              </a:rPr>
              <a:t>This is a good time to begin to hand off the reins to your young adult</a:t>
            </a:r>
            <a:endParaRPr/>
          </a:p>
          <a:p>
            <a:pPr indent="-274320" lvl="1" marL="576263" marR="0" rtl="0" algn="l">
              <a:lnSpc>
                <a:spcPct val="80000"/>
              </a:lnSpc>
              <a:spcBef>
                <a:spcPts val="374"/>
              </a:spcBef>
              <a:spcAft>
                <a:spcPts val="0"/>
              </a:spcAft>
              <a:buClr>
                <a:schemeClr val="accent1"/>
              </a:buClr>
              <a:buSzPts val="1870"/>
              <a:buFont typeface="Arial"/>
              <a:buChar char="•"/>
            </a:pPr>
            <a:r>
              <a:rPr b="0" i="0" lang="en-US" sz="1870" u="none" cap="none" strike="noStrike">
                <a:solidFill>
                  <a:schemeClr val="dk2"/>
                </a:solidFill>
                <a:latin typeface="Candara"/>
                <a:ea typeface="Candara"/>
                <a:cs typeface="Candara"/>
                <a:sym typeface="Candara"/>
              </a:rPr>
              <a:t>Discontinue the Who, What, Where, When and How Questioning</a:t>
            </a:r>
            <a:endParaRPr/>
          </a:p>
          <a:p>
            <a:pPr indent="0" lvl="1" marL="301943" marR="0" rtl="0" algn="l">
              <a:lnSpc>
                <a:spcPct val="80000"/>
              </a:lnSpc>
              <a:spcBef>
                <a:spcPts val="374"/>
              </a:spcBef>
              <a:spcAft>
                <a:spcPts val="0"/>
              </a:spcAft>
              <a:buClr>
                <a:schemeClr val="accent1"/>
              </a:buClr>
              <a:buSzPts val="1870"/>
              <a:buFont typeface="Noto Sans Symbols"/>
              <a:buNone/>
            </a:pPr>
            <a:r>
              <a:t/>
            </a:r>
            <a:endParaRPr b="0" i="0" sz="1870" u="none" cap="none" strike="noStrike">
              <a:solidFill>
                <a:schemeClr val="dk2"/>
              </a:solidFill>
              <a:latin typeface="Candara"/>
              <a:ea typeface="Candara"/>
              <a:cs typeface="Candara"/>
              <a:sym typeface="Candara"/>
            </a:endParaRPr>
          </a:p>
          <a:p>
            <a:pPr indent="0" lvl="0" marL="0" marR="0" rtl="0" algn="l">
              <a:lnSpc>
                <a:spcPct val="80000"/>
              </a:lnSpc>
              <a:spcBef>
                <a:spcPts val="408"/>
              </a:spcBef>
              <a:spcAft>
                <a:spcPts val="0"/>
              </a:spcAft>
              <a:buClr>
                <a:schemeClr val="accent1"/>
              </a:buClr>
              <a:buSzPts val="2040"/>
              <a:buFont typeface="Noto Sans Symbols"/>
              <a:buNone/>
            </a:pPr>
            <a:r>
              <a:rPr b="0" i="0" lang="en-US" sz="2040" u="sng" cap="none" strike="noStrike">
                <a:solidFill>
                  <a:schemeClr val="dk2"/>
                </a:solidFill>
                <a:latin typeface="Candara"/>
                <a:ea typeface="Candara"/>
                <a:cs typeface="Candara"/>
                <a:sym typeface="Candara"/>
              </a:rPr>
              <a:t>Instead of:					Use:				</a:t>
            </a:r>
            <a:endParaRPr b="0" i="0" sz="2040" u="sng" cap="none" strike="noStrike">
              <a:solidFill>
                <a:schemeClr val="dk2"/>
              </a:solidFill>
              <a:latin typeface="Candara"/>
              <a:ea typeface="Candara"/>
              <a:cs typeface="Candara"/>
              <a:sym typeface="Candara"/>
            </a:endParaRPr>
          </a:p>
          <a:p>
            <a:pPr indent="0" lvl="0" marL="0" marR="0" rtl="0" algn="l">
              <a:lnSpc>
                <a:spcPct val="80000"/>
              </a:lnSpc>
              <a:spcBef>
                <a:spcPts val="374"/>
              </a:spcBef>
              <a:spcAft>
                <a:spcPts val="0"/>
              </a:spcAft>
              <a:buClr>
                <a:schemeClr val="accent1"/>
              </a:buClr>
              <a:buSzPts val="1870"/>
              <a:buFont typeface="Noto Sans Symbols"/>
              <a:buNone/>
            </a:pPr>
            <a:r>
              <a:rPr b="0" i="0" lang="en-US" sz="1870" u="none" cap="none" strike="noStrike">
                <a:solidFill>
                  <a:schemeClr val="dk2"/>
                </a:solidFill>
                <a:latin typeface="Candara"/>
                <a:ea typeface="Candara"/>
                <a:cs typeface="Candara"/>
                <a:sym typeface="Candara"/>
              </a:rPr>
              <a:t>What is your curfew? 			What time should we expect you home?</a:t>
            </a:r>
            <a:endParaRPr b="0" i="0" sz="1870" u="none" cap="none" strike="noStrike">
              <a:solidFill>
                <a:schemeClr val="dk2"/>
              </a:solidFill>
              <a:latin typeface="Candara"/>
              <a:ea typeface="Candara"/>
              <a:cs typeface="Candara"/>
              <a:sym typeface="Candara"/>
            </a:endParaRPr>
          </a:p>
          <a:p>
            <a:pPr indent="0" lvl="0" marL="0" marR="0" rtl="0" algn="l">
              <a:lnSpc>
                <a:spcPct val="80000"/>
              </a:lnSpc>
              <a:spcBef>
                <a:spcPts val="374"/>
              </a:spcBef>
              <a:spcAft>
                <a:spcPts val="0"/>
              </a:spcAft>
              <a:buClr>
                <a:schemeClr val="accent1"/>
              </a:buClr>
              <a:buSzPts val="1870"/>
              <a:buFont typeface="Noto Sans Symbols"/>
              <a:buNone/>
            </a:pPr>
            <a:r>
              <a:rPr b="0" i="0" lang="en-US" sz="1870" u="none" cap="none" strike="noStrike">
                <a:solidFill>
                  <a:schemeClr val="dk2"/>
                </a:solidFill>
                <a:latin typeface="Candara"/>
                <a:ea typeface="Candara"/>
                <a:cs typeface="Candara"/>
                <a:sym typeface="Candara"/>
              </a:rPr>
              <a:t>Did you put gas in the car?		Get them AAA card</a:t>
            </a:r>
            <a:endParaRPr/>
          </a:p>
          <a:p>
            <a:pPr indent="0" lvl="0" marL="0" marR="0" rtl="0" algn="l">
              <a:lnSpc>
                <a:spcPct val="80000"/>
              </a:lnSpc>
              <a:spcBef>
                <a:spcPts val="374"/>
              </a:spcBef>
              <a:spcAft>
                <a:spcPts val="0"/>
              </a:spcAft>
              <a:buClr>
                <a:schemeClr val="accent1"/>
              </a:buClr>
              <a:buSzPts val="1870"/>
              <a:buFont typeface="Noto Sans Symbols"/>
              <a:buNone/>
            </a:pPr>
            <a:r>
              <a:rPr b="0" i="0" lang="en-US" sz="1870" u="none" cap="none" strike="noStrike">
                <a:solidFill>
                  <a:schemeClr val="dk2"/>
                </a:solidFill>
                <a:latin typeface="Candara"/>
                <a:ea typeface="Candara"/>
                <a:cs typeface="Candara"/>
                <a:sym typeface="Candara"/>
              </a:rPr>
              <a:t>Did you do your essay?			Have you gotten everything done you 										needed? Do you need my help?</a:t>
            </a:r>
            <a:endParaRPr/>
          </a:p>
          <a:p>
            <a:pPr indent="0" lvl="0" marL="0" marR="0" rtl="0" algn="l">
              <a:lnSpc>
                <a:spcPct val="80000"/>
              </a:lnSpc>
              <a:spcBef>
                <a:spcPts val="374"/>
              </a:spcBef>
              <a:spcAft>
                <a:spcPts val="0"/>
              </a:spcAft>
              <a:buClr>
                <a:schemeClr val="accent1"/>
              </a:buClr>
              <a:buSzPts val="1870"/>
              <a:buFont typeface="Noto Sans Symbols"/>
              <a:buNone/>
            </a:pPr>
            <a:r>
              <a:t/>
            </a:r>
            <a:endParaRPr b="0" i="0" sz="1870" u="none" cap="none" strike="noStrike">
              <a:solidFill>
                <a:schemeClr val="dk2"/>
              </a:solidFill>
              <a:latin typeface="Candara"/>
              <a:ea typeface="Candara"/>
              <a:cs typeface="Candara"/>
              <a:sym typeface="Candara"/>
            </a:endParaRPr>
          </a:p>
          <a:p>
            <a:pPr indent="0" lvl="0" marL="0" marR="0" rtl="0" algn="l">
              <a:lnSpc>
                <a:spcPct val="80000"/>
              </a:lnSpc>
              <a:spcBef>
                <a:spcPts val="374"/>
              </a:spcBef>
              <a:spcAft>
                <a:spcPts val="0"/>
              </a:spcAft>
              <a:buClr>
                <a:schemeClr val="accent1"/>
              </a:buClr>
              <a:buSzPts val="1870"/>
              <a:buFont typeface="Noto Sans Symbols"/>
              <a:buNone/>
            </a:pPr>
            <a:r>
              <a:t/>
            </a:r>
            <a:endParaRPr b="0" i="0" sz="1870" u="none" cap="none" strike="noStrike">
              <a:solidFill>
                <a:schemeClr val="dk2"/>
              </a:solidFill>
              <a:latin typeface="Candara"/>
              <a:ea typeface="Candara"/>
              <a:cs typeface="Candara"/>
              <a:sym typeface="Candara"/>
            </a:endParaRPr>
          </a:p>
          <a:p>
            <a:pPr indent="0" lvl="0" marL="0" marR="0" rtl="0" algn="l">
              <a:lnSpc>
                <a:spcPct val="80000"/>
              </a:lnSpc>
              <a:spcBef>
                <a:spcPts val="374"/>
              </a:spcBef>
              <a:spcAft>
                <a:spcPts val="0"/>
              </a:spcAft>
              <a:buClr>
                <a:schemeClr val="accent1"/>
              </a:buClr>
              <a:buSzPts val="1870"/>
              <a:buFont typeface="Noto Sans Symbols"/>
              <a:buNone/>
            </a:pPr>
            <a:r>
              <a:t/>
            </a:r>
            <a:endParaRPr b="0" i="0" sz="1870" u="none" cap="none" strike="noStrike">
              <a:solidFill>
                <a:schemeClr val="dk2"/>
              </a:solidFill>
              <a:latin typeface="Candara"/>
              <a:ea typeface="Candara"/>
              <a:cs typeface="Candara"/>
              <a:sym typeface="Candara"/>
            </a:endParaRPr>
          </a:p>
          <a:p>
            <a:pPr indent="0" lvl="0" marL="0" marR="0" rtl="0" algn="ctr">
              <a:lnSpc>
                <a:spcPct val="80000"/>
              </a:lnSpc>
              <a:spcBef>
                <a:spcPts val="374"/>
              </a:spcBef>
              <a:spcAft>
                <a:spcPts val="0"/>
              </a:spcAft>
              <a:buClr>
                <a:schemeClr val="accent1"/>
              </a:buClr>
              <a:buSzPts val="1870"/>
              <a:buFont typeface="Noto Sans Symbols"/>
              <a:buNone/>
            </a:pPr>
            <a:r>
              <a:rPr b="0" i="0" lang="en-US" sz="1870" u="none" cap="none" strike="noStrike">
                <a:solidFill>
                  <a:schemeClr val="dk2"/>
                </a:solidFill>
                <a:latin typeface="Candara"/>
                <a:ea typeface="Candara"/>
                <a:cs typeface="Candara"/>
                <a:sym typeface="Candara"/>
              </a:rPr>
              <a:t>Don’t remind them of anything you have told them at least 20 times before </a:t>
            </a:r>
            <a:endParaRPr/>
          </a:p>
          <a:p>
            <a:pPr indent="-144780" lvl="0" marL="274320" marR="0" rtl="0" algn="l">
              <a:lnSpc>
                <a:spcPct val="80000"/>
              </a:lnSpc>
              <a:spcBef>
                <a:spcPts val="408"/>
              </a:spcBef>
              <a:spcAft>
                <a:spcPts val="0"/>
              </a:spcAft>
              <a:buClr>
                <a:schemeClr val="accent1"/>
              </a:buClr>
              <a:buSzPts val="2040"/>
              <a:buFont typeface="Noto Sans Symbols"/>
              <a:buNone/>
            </a:pPr>
            <a:r>
              <a:t/>
            </a:r>
            <a:endParaRPr b="0" i="0" sz="2040" u="none" cap="none" strike="noStrike">
              <a:solidFill>
                <a:schemeClr val="dk2"/>
              </a:solidFill>
              <a:latin typeface="Candara"/>
              <a:ea typeface="Candara"/>
              <a:cs typeface="Candara"/>
              <a:sym typeface="Candara"/>
            </a:endParaRPr>
          </a:p>
        </p:txBody>
      </p:sp>
      <p:sp>
        <p:nvSpPr>
          <p:cNvPr id="296" name="Google Shape;296;p3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Black"/>
              <a:buNone/>
            </a:pPr>
            <a:r>
              <a:rPr b="0" i="0" lang="en-US" sz="3200" u="none" cap="none" strike="noStrike">
                <a:solidFill>
                  <a:srgbClr val="FFFFFF"/>
                </a:solidFill>
                <a:latin typeface="Arial Black"/>
                <a:ea typeface="Arial Black"/>
                <a:cs typeface="Arial Black"/>
                <a:sym typeface="Arial Black"/>
              </a:rPr>
              <a:t>Time to Un-wrap the Bubble-Wrap</a:t>
            </a:r>
            <a:endParaRPr b="0" i="0" sz="32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8"/>
          <p:cNvSpPr txBox="1"/>
          <p:nvPr>
            <p:ph idx="1" type="body"/>
          </p:nvPr>
        </p:nvSpPr>
        <p:spPr>
          <a:xfrm>
            <a:off x="150850" y="1787025"/>
            <a:ext cx="8782800" cy="46887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AutoNum type="arabicParenR"/>
            </a:pPr>
            <a:r>
              <a:rPr b="0" i="0" lang="en-US" sz="2400" u="none" cap="none" strike="noStrike">
                <a:solidFill>
                  <a:schemeClr val="dk2"/>
                </a:solidFill>
                <a:latin typeface="Candara"/>
                <a:ea typeface="Candara"/>
                <a:cs typeface="Candara"/>
                <a:sym typeface="Candara"/>
              </a:rPr>
              <a:t>The GAP Year – explore possibilities </a:t>
            </a:r>
            <a:endParaRPr/>
          </a:p>
          <a:p>
            <a:pPr indent="-274320" lvl="0" marL="274320" marR="0" rtl="0" algn="l">
              <a:spcBef>
                <a:spcPts val="480"/>
              </a:spcBef>
              <a:spcAft>
                <a:spcPts val="0"/>
              </a:spcAft>
              <a:buClr>
                <a:schemeClr val="accent1"/>
              </a:buClr>
              <a:buSzPts val="2400"/>
              <a:buFont typeface="Noto Sans Symbols"/>
              <a:buAutoNum type="arabicParenR"/>
            </a:pPr>
            <a:r>
              <a:rPr lang="en-US"/>
              <a:t>Be Realistic - “Where You Go Isn’t Who You Are” - Frank Bruni</a:t>
            </a:r>
            <a:endParaRPr/>
          </a:p>
          <a:p>
            <a:pPr indent="-274320" lvl="0" marL="274320" marR="0" rtl="0" algn="l">
              <a:spcBef>
                <a:spcPts val="480"/>
              </a:spcBef>
              <a:spcAft>
                <a:spcPts val="0"/>
              </a:spcAft>
              <a:buClr>
                <a:schemeClr val="accent1"/>
              </a:buClr>
              <a:buSzPts val="2400"/>
              <a:buFont typeface="Noto Sans Symbols"/>
              <a:buAutoNum type="arabicParenR"/>
            </a:pPr>
            <a:r>
              <a:rPr b="0" i="0" lang="en-US" sz="2400" u="none" cap="none" strike="noStrike">
                <a:solidFill>
                  <a:schemeClr val="dk2"/>
                </a:solidFill>
                <a:latin typeface="Candara"/>
                <a:ea typeface="Candara"/>
                <a:cs typeface="Candara"/>
                <a:sym typeface="Candara"/>
              </a:rPr>
              <a:t>Best Fit School – </a:t>
            </a:r>
            <a:r>
              <a:rPr lang="en-US"/>
              <a:t>Malcolm</a:t>
            </a:r>
            <a:r>
              <a:rPr b="0" i="0" lang="en-US" sz="2400" u="none" cap="none" strike="noStrike">
                <a:solidFill>
                  <a:schemeClr val="dk2"/>
                </a:solidFill>
                <a:latin typeface="Candara"/>
                <a:ea typeface="Candara"/>
                <a:cs typeface="Candara"/>
                <a:sym typeface="Candara"/>
              </a:rPr>
              <a:t> </a:t>
            </a:r>
            <a:r>
              <a:rPr lang="en-US"/>
              <a:t>Gladwell</a:t>
            </a:r>
            <a:r>
              <a:rPr b="0" i="0" lang="en-US" sz="2400" u="none" cap="none" strike="noStrike">
                <a:solidFill>
                  <a:schemeClr val="dk2"/>
                </a:solidFill>
                <a:latin typeface="Candara"/>
                <a:ea typeface="Candara"/>
                <a:cs typeface="Candara"/>
                <a:sym typeface="Candara"/>
              </a:rPr>
              <a:t> – “David and Goliath”</a:t>
            </a:r>
            <a:endParaRPr/>
          </a:p>
          <a:p>
            <a:pPr indent="-457200" lvl="2" marL="694944" marR="0" rtl="0" algn="l">
              <a:spcBef>
                <a:spcPts val="480"/>
              </a:spcBef>
              <a:spcAft>
                <a:spcPts val="0"/>
              </a:spcAft>
              <a:buClr>
                <a:schemeClr val="accent1"/>
              </a:buClr>
              <a:buSzPts val="2400"/>
              <a:buFont typeface="Candara"/>
              <a:buAutoNum type="alphaLcParenR"/>
            </a:pPr>
            <a:r>
              <a:rPr b="0" i="0" lang="en-US" sz="2400" u="none" cap="none" strike="noStrike">
                <a:solidFill>
                  <a:srgbClr val="000000"/>
                </a:solidFill>
                <a:latin typeface="Candara"/>
                <a:ea typeface="Candara"/>
                <a:cs typeface="Candara"/>
                <a:sym typeface="Candara"/>
              </a:rPr>
              <a:t>Listen to your child = acceptance</a:t>
            </a:r>
            <a:endParaRPr/>
          </a:p>
          <a:p>
            <a:pPr indent="-457200" lvl="2" marL="694944" marR="0" rtl="0" algn="l">
              <a:spcBef>
                <a:spcPts val="480"/>
              </a:spcBef>
              <a:spcAft>
                <a:spcPts val="0"/>
              </a:spcAft>
              <a:buClr>
                <a:schemeClr val="accent1"/>
              </a:buClr>
              <a:buSzPts val="2400"/>
              <a:buFont typeface="Candara"/>
              <a:buAutoNum type="alphaLcParenR"/>
            </a:pPr>
            <a:r>
              <a:rPr b="0" i="0" lang="en-US" sz="2400" u="none" cap="none" strike="noStrike">
                <a:solidFill>
                  <a:srgbClr val="000000"/>
                </a:solidFill>
                <a:latin typeface="Candara"/>
                <a:ea typeface="Candara"/>
                <a:cs typeface="Candara"/>
                <a:sym typeface="Candara"/>
              </a:rPr>
              <a:t>A reach is a reach for a reason</a:t>
            </a:r>
            <a:endParaRPr/>
          </a:p>
          <a:p>
            <a:pPr indent="-457200" lvl="2" marL="694944" marR="0" rtl="0" algn="l">
              <a:spcBef>
                <a:spcPts val="480"/>
              </a:spcBef>
              <a:spcAft>
                <a:spcPts val="0"/>
              </a:spcAft>
              <a:buClr>
                <a:schemeClr val="accent1"/>
              </a:buClr>
              <a:buSzPts val="2400"/>
              <a:buFont typeface="Candara"/>
              <a:buAutoNum type="alphaLcParenR"/>
            </a:pPr>
            <a:r>
              <a:rPr b="0" i="0" lang="en-US" sz="2400" u="none" cap="none" strike="noStrike">
                <a:solidFill>
                  <a:srgbClr val="000000"/>
                </a:solidFill>
                <a:latin typeface="Candara"/>
                <a:ea typeface="Candara"/>
                <a:cs typeface="Candara"/>
                <a:sym typeface="Candara"/>
              </a:rPr>
              <a:t>Big fish in a small pond vs. a small fish in a big pond</a:t>
            </a:r>
            <a:endParaRPr/>
          </a:p>
          <a:p>
            <a:pPr indent="-457200" lvl="2" marL="694944" marR="0" rtl="0" algn="l">
              <a:spcBef>
                <a:spcPts val="480"/>
              </a:spcBef>
              <a:spcAft>
                <a:spcPts val="0"/>
              </a:spcAft>
              <a:buClr>
                <a:schemeClr val="accent1"/>
              </a:buClr>
              <a:buSzPts val="2400"/>
              <a:buFont typeface="Candara"/>
              <a:buAutoNum type="alphaLcParenR"/>
            </a:pPr>
            <a:r>
              <a:rPr b="0" i="0" lang="en-US" sz="2400" u="none" cap="none" strike="noStrike">
                <a:solidFill>
                  <a:srgbClr val="000000"/>
                </a:solidFill>
                <a:latin typeface="Candara"/>
                <a:ea typeface="Candara"/>
                <a:cs typeface="Candara"/>
                <a:sym typeface="Candara"/>
              </a:rPr>
              <a:t>The statistics </a:t>
            </a:r>
            <a:r>
              <a:rPr b="0" i="0" lang="en-US" sz="1800" u="sng" cap="none" strike="noStrike">
                <a:solidFill>
                  <a:schemeClr val="hlink"/>
                </a:solidFill>
                <a:latin typeface="Candara"/>
                <a:ea typeface="Candara"/>
                <a:cs typeface="Candara"/>
                <a:sym typeface="Candara"/>
                <a:hlinkClick r:id="rId3"/>
              </a:rPr>
              <a:t>https://www.ivycoach.com/2017-ivy-league-admissions-statistics/</a:t>
            </a:r>
            <a:endParaRPr b="0" i="0" sz="1800" u="none" cap="none" strike="noStrike">
              <a:solidFill>
                <a:srgbClr val="000000"/>
              </a:solidFill>
              <a:latin typeface="Candara"/>
              <a:ea typeface="Candara"/>
              <a:cs typeface="Candara"/>
              <a:sym typeface="Candara"/>
            </a:endParaRPr>
          </a:p>
          <a:p>
            <a:pPr indent="0" lvl="1" marL="9144" marR="0" rtl="0" algn="l">
              <a:spcBef>
                <a:spcPts val="480"/>
              </a:spcBef>
              <a:spcAft>
                <a:spcPts val="0"/>
              </a:spcAft>
              <a:buClr>
                <a:schemeClr val="accent1"/>
              </a:buClr>
              <a:buSzPts val="2400"/>
              <a:buFont typeface="Noto Sans Symbols"/>
              <a:buNone/>
            </a:pPr>
            <a:r>
              <a:rPr b="0" i="0" lang="en-US" sz="2400" u="none" cap="none" strike="noStrike">
                <a:solidFill>
                  <a:srgbClr val="5BBAF6"/>
                </a:solidFill>
                <a:latin typeface="Candara"/>
                <a:ea typeface="Candara"/>
                <a:cs typeface="Candara"/>
                <a:sym typeface="Candara"/>
              </a:rPr>
              <a:t>3)    </a:t>
            </a:r>
            <a:r>
              <a:rPr b="0" i="0" lang="en-US" sz="2400" u="none" cap="none" strike="noStrike">
                <a:solidFill>
                  <a:schemeClr val="dk1"/>
                </a:solidFill>
                <a:latin typeface="Candara"/>
                <a:ea typeface="Candara"/>
                <a:cs typeface="Candara"/>
                <a:sym typeface="Candara"/>
              </a:rPr>
              <a:t>Whose decision is it?</a:t>
            </a:r>
            <a:endParaRPr b="0" i="0" sz="2400" u="none" cap="none" strike="noStrike">
              <a:solidFill>
                <a:schemeClr val="dk1"/>
              </a:solidFill>
              <a:latin typeface="Candara"/>
              <a:ea typeface="Candara"/>
              <a:cs typeface="Candara"/>
              <a:sym typeface="Candara"/>
            </a:endParaRPr>
          </a:p>
        </p:txBody>
      </p:sp>
      <p:sp>
        <p:nvSpPr>
          <p:cNvPr id="303" name="Google Shape;303;p38"/>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b="0" i="0" lang="en-US" sz="4400" u="none" cap="none" strike="noStrike">
                <a:solidFill>
                  <a:srgbClr val="FFFFFF"/>
                </a:solidFill>
                <a:latin typeface="Arial Black"/>
                <a:ea typeface="Arial Black"/>
                <a:cs typeface="Arial Black"/>
                <a:sym typeface="Arial Black"/>
              </a:rPr>
              <a:t>You Have </a:t>
            </a:r>
            <a:r>
              <a:rPr lang="en-US">
                <a:latin typeface="Arial Black"/>
                <a:ea typeface="Arial Black"/>
                <a:cs typeface="Arial Black"/>
                <a:sym typeface="Arial Black"/>
              </a:rPr>
              <a:t>?</a:t>
            </a:r>
            <a:r>
              <a:rPr b="0" i="0" lang="en-US" sz="4400" u="none" cap="none" strike="noStrike">
                <a:solidFill>
                  <a:srgbClr val="FFFFFF"/>
                </a:solidFill>
                <a:latin typeface="Arial Black"/>
                <a:ea typeface="Arial Black"/>
                <a:cs typeface="Arial Black"/>
                <a:sym typeface="Arial Black"/>
              </a:rPr>
              <a:t> months</a:t>
            </a:r>
            <a:endParaRPr b="0" i="0" sz="44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Screen Shot 2017-05-12 at 8.14.14 AM.png" id="308" name="Google Shape;308;p39"/>
          <p:cNvPicPr preferRelativeResize="0"/>
          <p:nvPr>
            <p:ph idx="1" type="body"/>
          </p:nvPr>
        </p:nvPicPr>
        <p:blipFill rotWithShape="1">
          <a:blip r:embed="rId3">
            <a:alphaModFix/>
          </a:blip>
          <a:srcRect b="0" l="-45767" r="-45767" t="0"/>
          <a:stretch/>
        </p:blipFill>
        <p:spPr>
          <a:xfrm>
            <a:off x="266900" y="347850"/>
            <a:ext cx="8563800" cy="6162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Arial Black"/>
              <a:buNone/>
            </a:pPr>
            <a:r>
              <a:rPr b="0" i="0" lang="en-US" sz="4400" u="none" cap="none" strike="noStrike">
                <a:solidFill>
                  <a:srgbClr val="FFFFFF"/>
                </a:solidFill>
                <a:latin typeface="Arial Black"/>
                <a:ea typeface="Arial Black"/>
                <a:cs typeface="Arial Black"/>
                <a:sym typeface="Arial Black"/>
              </a:rPr>
              <a:t>We Must</a:t>
            </a:r>
            <a:endParaRPr b="0" i="0" sz="4400" u="none" cap="none" strike="noStrike">
              <a:solidFill>
                <a:srgbClr val="FFFFFF"/>
              </a:solidFill>
              <a:latin typeface="Arial Black"/>
              <a:ea typeface="Arial Black"/>
              <a:cs typeface="Arial Black"/>
              <a:sym typeface="Arial Black"/>
            </a:endParaRPr>
          </a:p>
        </p:txBody>
      </p:sp>
      <p:sp>
        <p:nvSpPr>
          <p:cNvPr id="314" name="Google Shape;314;p40"/>
          <p:cNvSpPr txBox="1"/>
          <p:nvPr/>
        </p:nvSpPr>
        <p:spPr>
          <a:xfrm>
            <a:off x="457200" y="1951075"/>
            <a:ext cx="8419200" cy="46170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Accept that our child is not fully formed when they go off to college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Focus less on managing and more on enjoying </a:t>
            </a:r>
            <a:endParaRPr sz="2400">
              <a:solidFill>
                <a:schemeClr val="dk1"/>
              </a:solidFill>
              <a:latin typeface="Candara"/>
              <a:ea typeface="Candara"/>
              <a:cs typeface="Candara"/>
              <a:sym typeface="Candara"/>
            </a:endParaRPr>
          </a:p>
          <a:p>
            <a:pPr indent="-381000" lvl="1" marL="91440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(Cheerleader vs Coach)</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The 17+ years of guidance, support, encouragement etc…has worked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Let them make mistakes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Encourage them to self-advocate – make sure they can ask for what they need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Prepare for tough moments – It is hard to separate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Let them know </a:t>
            </a:r>
            <a:r>
              <a:rPr lang="en-US" sz="2400" u="sng">
                <a:solidFill>
                  <a:schemeClr val="dk1"/>
                </a:solidFill>
                <a:latin typeface="Candara"/>
                <a:ea typeface="Candara"/>
                <a:cs typeface="Candara"/>
                <a:sym typeface="Candara"/>
              </a:rPr>
              <a:t>they are enough</a:t>
            </a:r>
            <a:endParaRPr u="sng"/>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ndara"/>
                <a:ea typeface="Candara"/>
                <a:cs typeface="Candara"/>
                <a:sym typeface="Candara"/>
              </a:rPr>
              <a:t>Encourage intrinsic goals - personally meaningful </a:t>
            </a:r>
            <a:endParaRPr sz="2400">
              <a:solidFill>
                <a:schemeClr val="dk1"/>
              </a:solidFill>
              <a:latin typeface="Candara"/>
              <a:ea typeface="Candara"/>
              <a:cs typeface="Candara"/>
              <a:sym typeface="Canda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1"/>
          <p:cNvPicPr preferRelativeResize="0"/>
          <p:nvPr/>
        </p:nvPicPr>
        <p:blipFill rotWithShape="1">
          <a:blip r:embed="rId3">
            <a:alphaModFix/>
          </a:blip>
          <a:srcRect b="0" l="0" r="0" t="0"/>
          <a:stretch/>
        </p:blipFill>
        <p:spPr>
          <a:xfrm>
            <a:off x="130629" y="168371"/>
            <a:ext cx="8847116" cy="64580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idx="1" type="body"/>
          </p:nvPr>
        </p:nvSpPr>
        <p:spPr>
          <a:xfrm>
            <a:off x="872067" y="2675467"/>
            <a:ext cx="7408200" cy="34506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sp>
        <p:nvSpPr>
          <p:cNvPr id="150" name="Google Shape;150;p15"/>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POST ON UNIVERSITY’S </a:t>
            </a:r>
            <a:endParaRPr/>
          </a:p>
          <a:p>
            <a:pPr indent="0" lvl="0" marL="0" rtl="0" algn="ctr">
              <a:spcBef>
                <a:spcPts val="0"/>
              </a:spcBef>
              <a:spcAft>
                <a:spcPts val="0"/>
              </a:spcAft>
              <a:buNone/>
            </a:pPr>
            <a:r>
              <a:rPr lang="en-US"/>
              <a:t>PARENTS’ FACEBOOK PAGE</a:t>
            </a:r>
            <a:endParaRPr/>
          </a:p>
        </p:txBody>
      </p:sp>
      <p:pic>
        <p:nvPicPr>
          <p:cNvPr id="151" name="Google Shape;151;p15"/>
          <p:cNvPicPr preferRelativeResize="0"/>
          <p:nvPr/>
        </p:nvPicPr>
        <p:blipFill>
          <a:blip r:embed="rId3">
            <a:alphaModFix/>
          </a:blip>
          <a:stretch>
            <a:fillRect/>
          </a:stretch>
        </p:blipFill>
        <p:spPr>
          <a:xfrm>
            <a:off x="338800" y="2151275"/>
            <a:ext cx="8528700" cy="3915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Any Questions.png" id="324" name="Google Shape;324;p42"/>
          <p:cNvPicPr preferRelativeResize="0"/>
          <p:nvPr>
            <p:ph idx="1" type="body"/>
          </p:nvPr>
        </p:nvPicPr>
        <p:blipFill rotWithShape="1">
          <a:blip r:embed="rId3">
            <a:alphaModFix/>
          </a:blip>
          <a:srcRect b="0" l="-1821" r="-1821" t="0"/>
          <a:stretch/>
        </p:blipFill>
        <p:spPr>
          <a:xfrm>
            <a:off x="872067" y="978674"/>
            <a:ext cx="7408333" cy="51474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idx="1" type="body"/>
          </p:nvPr>
        </p:nvSpPr>
        <p:spPr>
          <a:xfrm>
            <a:off x="311275" y="1374375"/>
            <a:ext cx="8614800" cy="4980900"/>
          </a:xfrm>
          <a:prstGeom prst="rect">
            <a:avLst/>
          </a:prstGeom>
          <a:solidFill>
            <a:srgbClr val="FFFFFF"/>
          </a:solidFill>
        </p:spPr>
        <p:txBody>
          <a:bodyPr anchorCtr="0" anchor="t" bIns="91425" lIns="91425" spcFirstLastPara="1" rIns="91425" wrap="square" tIns="91425">
            <a:noAutofit/>
          </a:bodyPr>
          <a:lstStyle/>
          <a:p>
            <a:pPr indent="-381000" lvl="0" marL="457200" rtl="0" algn="l">
              <a:spcBef>
                <a:spcPts val="480"/>
              </a:spcBef>
              <a:spcAft>
                <a:spcPts val="0"/>
              </a:spcAft>
              <a:buSzPts val="2400"/>
              <a:buChar char="∗"/>
            </a:pPr>
            <a:r>
              <a:rPr lang="en-US"/>
              <a:t>60% of entering college students graduate within 6 years </a:t>
            </a:r>
            <a:endParaRPr/>
          </a:p>
          <a:p>
            <a:pPr indent="-381000" lvl="0" marL="457200" rtl="0" algn="l">
              <a:spcBef>
                <a:spcPts val="0"/>
              </a:spcBef>
              <a:spcAft>
                <a:spcPts val="0"/>
              </a:spcAft>
              <a:buSzPts val="2400"/>
              <a:buChar char="∗"/>
            </a:pPr>
            <a:r>
              <a:rPr lang="en-US"/>
              <a:t>28% drop out within their first year (&gt;1 in 3 students) </a:t>
            </a:r>
            <a:endParaRPr/>
          </a:p>
          <a:p>
            <a:pPr indent="-368300" lvl="1" marL="914400" rtl="0" algn="l">
              <a:spcBef>
                <a:spcPts val="0"/>
              </a:spcBef>
              <a:spcAft>
                <a:spcPts val="0"/>
              </a:spcAft>
              <a:buSzPts val="2200"/>
              <a:buChar char="∗"/>
            </a:pPr>
            <a:r>
              <a:rPr lang="en-US" sz="1400">
                <a:solidFill>
                  <a:srgbClr val="444444"/>
                </a:solidFill>
                <a:highlight>
                  <a:srgbClr val="FFFFFF"/>
                </a:highlight>
                <a:latin typeface="Georgia"/>
                <a:ea typeface="Georgia"/>
                <a:cs typeface="Georgia"/>
                <a:sym typeface="Georgia"/>
              </a:rPr>
              <a:t>Of the 72% who stay in college, 60% stayed at the same college where they started. </a:t>
            </a:r>
            <a:endParaRPr sz="1400">
              <a:solidFill>
                <a:srgbClr val="444444"/>
              </a:solidFill>
              <a:highlight>
                <a:srgbClr val="FFFFFF"/>
              </a:highlight>
              <a:latin typeface="Georgia"/>
              <a:ea typeface="Georgia"/>
              <a:cs typeface="Georgia"/>
              <a:sym typeface="Georgia"/>
            </a:endParaRPr>
          </a:p>
          <a:p>
            <a:pPr indent="-368300" lvl="1" marL="914400" rtl="0" algn="l">
              <a:spcBef>
                <a:spcPts val="0"/>
              </a:spcBef>
              <a:spcAft>
                <a:spcPts val="0"/>
              </a:spcAft>
              <a:buSzPts val="2200"/>
              <a:buChar char="∗"/>
            </a:pPr>
            <a:r>
              <a:rPr lang="en-US" sz="1400">
                <a:solidFill>
                  <a:srgbClr val="444444"/>
                </a:solidFill>
                <a:highlight>
                  <a:srgbClr val="FFFFFF"/>
                </a:highlight>
                <a:latin typeface="Georgia"/>
                <a:ea typeface="Georgia"/>
                <a:cs typeface="Georgia"/>
                <a:sym typeface="Georgia"/>
              </a:rPr>
              <a:t>The remaining 12% transferred to another college for their sophomore year. 33% of all college students transfer at least one time during their college career. </a:t>
            </a:r>
            <a:endParaRPr sz="1400">
              <a:solidFill>
                <a:srgbClr val="444444"/>
              </a:solidFill>
              <a:highlight>
                <a:srgbClr val="FFFFFF"/>
              </a:highlight>
              <a:latin typeface="Georgia"/>
              <a:ea typeface="Georgia"/>
              <a:cs typeface="Georgia"/>
              <a:sym typeface="Georgia"/>
            </a:endParaRPr>
          </a:p>
          <a:p>
            <a:pPr indent="0" lvl="0" marL="0" rtl="0" algn="l">
              <a:spcBef>
                <a:spcPts val="480"/>
              </a:spcBef>
              <a:spcAft>
                <a:spcPts val="0"/>
              </a:spcAft>
              <a:buNone/>
            </a:pPr>
            <a:r>
              <a:t/>
            </a:r>
            <a:endParaRPr sz="1400">
              <a:solidFill>
                <a:srgbClr val="444444"/>
              </a:solidFill>
              <a:highlight>
                <a:srgbClr val="FFFFFF"/>
              </a:highlight>
              <a:latin typeface="Georgia"/>
              <a:ea typeface="Georgia"/>
              <a:cs typeface="Georgia"/>
              <a:sym typeface="Georgia"/>
            </a:endParaRPr>
          </a:p>
          <a:p>
            <a:pPr indent="0" lvl="0" marL="457200" rtl="0" algn="l">
              <a:spcBef>
                <a:spcPts val="480"/>
              </a:spcBef>
              <a:spcAft>
                <a:spcPts val="0"/>
              </a:spcAft>
              <a:buNone/>
            </a:pPr>
            <a:r>
              <a:rPr b="1" lang="en-US"/>
              <a:t>To thrive in college it takes:</a:t>
            </a:r>
            <a:endParaRPr b="1"/>
          </a:p>
          <a:p>
            <a:pPr indent="-381000" lvl="0" marL="457200" rtl="0" algn="l">
              <a:spcBef>
                <a:spcPts val="480"/>
              </a:spcBef>
              <a:spcAft>
                <a:spcPts val="0"/>
              </a:spcAft>
              <a:buSzPts val="2400"/>
              <a:buChar char="∗"/>
            </a:pPr>
            <a:r>
              <a:rPr lang="en-US"/>
              <a:t>Resilience					</a:t>
            </a:r>
            <a:r>
              <a:rPr lang="en-US" sz="1200">
                <a:solidFill>
                  <a:srgbClr val="5BBAF6"/>
                </a:solidFill>
              </a:rPr>
              <a:t>✱ </a:t>
            </a:r>
            <a:r>
              <a:rPr lang="en-US"/>
              <a:t>Learning from Disappointment</a:t>
            </a:r>
            <a:endParaRPr/>
          </a:p>
          <a:p>
            <a:pPr indent="-381000" lvl="0" marL="457200" rtl="0" algn="l">
              <a:spcBef>
                <a:spcPts val="0"/>
              </a:spcBef>
              <a:spcAft>
                <a:spcPts val="0"/>
              </a:spcAft>
              <a:buSzPts val="2400"/>
              <a:buChar char="∗"/>
            </a:pPr>
            <a:r>
              <a:rPr lang="en-US"/>
              <a:t>Managing a Budget		</a:t>
            </a:r>
            <a:r>
              <a:rPr lang="en-US" sz="1200">
                <a:solidFill>
                  <a:srgbClr val="5BBAF6"/>
                </a:solidFill>
              </a:rPr>
              <a:t>✱ </a:t>
            </a:r>
            <a:r>
              <a:rPr lang="en-US"/>
              <a:t>Engaging with your Professors</a:t>
            </a:r>
            <a:endParaRPr/>
          </a:p>
          <a:p>
            <a:pPr indent="-381000" lvl="0" marL="457200" rtl="0" algn="l">
              <a:spcBef>
                <a:spcPts val="0"/>
              </a:spcBef>
              <a:spcAft>
                <a:spcPts val="0"/>
              </a:spcAft>
              <a:buSzPts val="2400"/>
              <a:buChar char="∗"/>
            </a:pPr>
            <a:r>
              <a:rPr lang="en-US"/>
              <a:t>Staying Healthy (mental and physical)</a:t>
            </a:r>
            <a:endParaRPr/>
          </a:p>
          <a:p>
            <a:pPr indent="-381000" lvl="0" marL="457200" rtl="0" algn="l">
              <a:spcBef>
                <a:spcPts val="0"/>
              </a:spcBef>
              <a:spcAft>
                <a:spcPts val="0"/>
              </a:spcAft>
              <a:buSzPts val="2400"/>
              <a:buChar char="∗"/>
            </a:pPr>
            <a:r>
              <a:rPr lang="en-US"/>
              <a:t>Becoming Comfortable with who you are</a:t>
            </a:r>
            <a:endParaRPr/>
          </a:p>
          <a:p>
            <a:pPr indent="-381000" lvl="0" marL="457200" rtl="0" algn="l">
              <a:spcBef>
                <a:spcPts val="0"/>
              </a:spcBef>
              <a:spcAft>
                <a:spcPts val="0"/>
              </a:spcAft>
              <a:buSzPts val="2400"/>
              <a:buChar char="∗"/>
            </a:pPr>
            <a:r>
              <a:rPr lang="en-US"/>
              <a:t>Advocating for Yourself (learning to ask for help)</a:t>
            </a:r>
            <a:endParaRPr/>
          </a:p>
          <a:p>
            <a:pPr indent="0" lvl="0" marL="0" rtl="0" algn="l">
              <a:spcBef>
                <a:spcPts val="480"/>
              </a:spcBef>
              <a:spcAft>
                <a:spcPts val="0"/>
              </a:spcAft>
              <a:buNone/>
            </a:pPr>
            <a:r>
              <a:rPr lang="en-US"/>
              <a:t> </a:t>
            </a:r>
            <a:endParaRPr/>
          </a:p>
        </p:txBody>
      </p:sp>
      <p:sp>
        <p:nvSpPr>
          <p:cNvPr id="158" name="Google Shape;158;p16"/>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The Stats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ctrTitle"/>
          </p:nvPr>
        </p:nvSpPr>
        <p:spPr>
          <a:xfrm>
            <a:off x="481275" y="264700"/>
            <a:ext cx="7772400" cy="70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A Different Kind of Checklist</a:t>
            </a:r>
            <a:endParaRPr/>
          </a:p>
        </p:txBody>
      </p:sp>
      <p:sp>
        <p:nvSpPr>
          <p:cNvPr id="165" name="Google Shape;165;p17"/>
          <p:cNvSpPr txBox="1"/>
          <p:nvPr>
            <p:ph idx="1" type="subTitle"/>
          </p:nvPr>
        </p:nvSpPr>
        <p:spPr>
          <a:xfrm>
            <a:off x="258750" y="806125"/>
            <a:ext cx="8626500" cy="5618700"/>
          </a:xfrm>
          <a:prstGeom prst="rect">
            <a:avLst/>
          </a:prstGeom>
        </p:spPr>
        <p:txBody>
          <a:bodyPr anchorCtr="0" anchor="t" bIns="91425" lIns="91425" spcFirstLastPara="1" rIns="91425" wrap="square" tIns="91425">
            <a:noAutofit/>
          </a:bodyPr>
          <a:lstStyle/>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1) An eighteen-year-old must be able to talk to strangers – faculty, deans, advisers, landlords, store clerks, human resource managers, coworkers, bank tellers, health care providers, bus drivers, mechanics – in the real world. </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2) An eighteen-year-old must be able to find his way around a campus, the town in which his/her summer internship is located, or the city where he/she is working or studying abroad. </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3) An eighteen-year-old must be able to manage his assignments, work-load, and deadlines.</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4) An eighteen-year-old must be able to contribute to the running of a household. </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5) An eighteen-year-old must be able to handle interpersonal problems. </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6) An eighteen-year-old must be able to cope with ups and downs of courses and workloads, college-level work, competition, tough teachers, bosses, and others.</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7) An eighteen-year-old must be able to earn and manage money. </a:t>
            </a:r>
            <a:endParaRPr sz="1800">
              <a:solidFill>
                <a:srgbClr val="FFFFFF"/>
              </a:solidFill>
              <a:latin typeface="Times New Roman"/>
              <a:ea typeface="Times New Roman"/>
              <a:cs typeface="Times New Roman"/>
              <a:sym typeface="Times New Roman"/>
            </a:endParaRPr>
          </a:p>
          <a:p>
            <a:pPr indent="0" lvl="0" marL="50800" marR="50800" rtl="0" algn="l">
              <a:lnSpc>
                <a:spcPct val="115000"/>
              </a:lnSpc>
              <a:spcBef>
                <a:spcPts val="0"/>
              </a:spcBef>
              <a:spcAft>
                <a:spcPts val="0"/>
              </a:spcAft>
              <a:buNone/>
            </a:pPr>
            <a:r>
              <a:rPr lang="en-US" sz="1800">
                <a:solidFill>
                  <a:srgbClr val="FFFFFF"/>
                </a:solidFill>
                <a:latin typeface="Times New Roman"/>
                <a:ea typeface="Times New Roman"/>
                <a:cs typeface="Times New Roman"/>
                <a:sym typeface="Times New Roman"/>
              </a:rPr>
              <a:t>8) An eighteen-year-old must be able to take risks. </a:t>
            </a:r>
            <a:endParaRPr sz="1200">
              <a:solidFill>
                <a:srgbClr val="FFFFFF"/>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rPr lang="en-US" sz="1200">
                <a:solidFill>
                  <a:schemeClr val="dk1"/>
                </a:solidFill>
                <a:latin typeface="Times New Roman"/>
                <a:ea typeface="Times New Roman"/>
                <a:cs typeface="Times New Roman"/>
                <a:sym typeface="Times New Roman"/>
              </a:rPr>
              <a:t>Lythcott-Haims, Julie. How to Raise an Adult: Break Free of the Overparenting Trap and Prepare Your Kid for Success. New York: Henry Holt, LLC, 2015. Print.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idx="1" type="body"/>
          </p:nvPr>
        </p:nvSpPr>
        <p:spPr>
          <a:xfrm>
            <a:off x="649700" y="1997250"/>
            <a:ext cx="7784400" cy="43914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US" sz="3000">
                <a:solidFill>
                  <a:srgbClr val="000000"/>
                </a:solidFill>
                <a:highlight>
                  <a:srgbClr val="FFFFFF"/>
                </a:highlight>
                <a:latin typeface="Georgia"/>
                <a:ea typeface="Georgia"/>
                <a:cs typeface="Georgia"/>
                <a:sym typeface="Georgia"/>
              </a:rPr>
              <a:t>It matters much more the person you become at 18 than the institution you graduate from at 22. </a:t>
            </a:r>
            <a:r>
              <a:rPr lang="en-US" sz="3000">
                <a:solidFill>
                  <a:schemeClr val="dk1"/>
                </a:solidFill>
                <a:latin typeface="Georgia"/>
                <a:ea typeface="Georgia"/>
                <a:cs typeface="Georgia"/>
                <a:sym typeface="Georgia"/>
              </a:rPr>
              <a:t>Research findings suggest that the talents and ambitions of individual students are worth more than the resources and renown of elite schools. </a:t>
            </a:r>
            <a:r>
              <a:rPr lang="en-US" sz="3000">
                <a:solidFill>
                  <a:srgbClr val="000000"/>
                </a:solidFill>
                <a:latin typeface="Georgia"/>
                <a:ea typeface="Georgia"/>
                <a:cs typeface="Georgia"/>
                <a:sym typeface="Georgia"/>
              </a:rPr>
              <a:t>  </a:t>
            </a:r>
            <a:endParaRPr sz="3000">
              <a:solidFill>
                <a:srgbClr val="000000"/>
              </a:solidFill>
              <a:latin typeface="Georgia"/>
              <a:ea typeface="Georgia"/>
              <a:cs typeface="Georgia"/>
              <a:sym typeface="Georgia"/>
            </a:endParaRPr>
          </a:p>
          <a:p>
            <a:pPr indent="0" lvl="0" marL="0" rtl="0" algn="l">
              <a:spcBef>
                <a:spcPts val="480"/>
              </a:spcBef>
              <a:spcAft>
                <a:spcPts val="0"/>
              </a:spcAft>
              <a:buNone/>
            </a:pPr>
            <a:r>
              <a:rPr lang="en-US" sz="3000">
                <a:solidFill>
                  <a:schemeClr val="dk1"/>
                </a:solidFill>
                <a:latin typeface="Georgia"/>
                <a:ea typeface="Georgia"/>
                <a:cs typeface="Georgia"/>
                <a:sym typeface="Georgia"/>
              </a:rPr>
              <a:t>The takeaway here: </a:t>
            </a:r>
            <a:r>
              <a:rPr b="1" lang="en-US" sz="3000">
                <a:solidFill>
                  <a:schemeClr val="dk1"/>
                </a:solidFill>
                <a:latin typeface="Georgia"/>
                <a:ea typeface="Georgia"/>
                <a:cs typeface="Georgia"/>
                <a:sym typeface="Georgia"/>
              </a:rPr>
              <a:t>Stress out about your habits and chill out about which college.</a:t>
            </a:r>
            <a:endParaRPr b="1" sz="3000"/>
          </a:p>
        </p:txBody>
      </p:sp>
      <p:sp>
        <p:nvSpPr>
          <p:cNvPr id="172" name="Google Shape;172;p18"/>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Where you go, does it matter?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idx="1" type="body"/>
          </p:nvPr>
        </p:nvSpPr>
        <p:spPr>
          <a:xfrm>
            <a:off x="457200" y="2111950"/>
            <a:ext cx="8431500" cy="4492500"/>
          </a:xfrm>
          <a:prstGeom prst="rect">
            <a:avLst/>
          </a:prstGeom>
          <a:solidFill>
            <a:srgbClr val="FFFFFF"/>
          </a:solid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Set aside time for these conversations  (1-2 hours/week)</a:t>
            </a:r>
            <a:endParaRPr/>
          </a:p>
          <a:p>
            <a:pPr indent="-274319" lvl="1" marL="576262" marR="0" rtl="0" algn="l">
              <a:spcBef>
                <a:spcPts val="440"/>
              </a:spcBef>
              <a:spcAft>
                <a:spcPts val="0"/>
              </a:spcAft>
              <a:buClr>
                <a:schemeClr val="accent1"/>
              </a:buClr>
              <a:buSzPts val="2200"/>
              <a:buFont typeface="Noto Sans Symbols"/>
              <a:buChar char="∗"/>
            </a:pPr>
            <a:r>
              <a:rPr lang="en-US"/>
              <a:t>Ask them to set the agenda</a:t>
            </a:r>
            <a:endParaRPr/>
          </a:p>
          <a:p>
            <a:pPr indent="-274319" lvl="1" marL="576263" marR="0" rtl="0" algn="l">
              <a:spcBef>
                <a:spcPts val="440"/>
              </a:spcBef>
              <a:spcAft>
                <a:spcPts val="0"/>
              </a:spcAft>
              <a:buClr>
                <a:schemeClr val="accent1"/>
              </a:buClr>
              <a:buSzPts val="2200"/>
              <a:buFont typeface="Noto Sans Symbols"/>
              <a:buChar char="∗"/>
            </a:pPr>
            <a:r>
              <a:rPr b="0" i="0" lang="en-US" sz="2200" u="none" cap="none" strike="noStrike">
                <a:solidFill>
                  <a:schemeClr val="dk2"/>
                </a:solidFill>
                <a:latin typeface="Candara"/>
                <a:ea typeface="Candara"/>
                <a:cs typeface="Candara"/>
                <a:sym typeface="Candara"/>
              </a:rPr>
              <a:t>If you are in the application process don’t let it bleed everywhere…</a:t>
            </a:r>
            <a:r>
              <a:rPr lang="en-US"/>
              <a:t>college talk free zones </a:t>
            </a:r>
            <a:endParaRPr b="0" i="0" sz="2200" u="none" cap="none" strike="noStrike">
              <a:solidFill>
                <a:schemeClr val="dk2"/>
              </a:solidFill>
              <a:latin typeface="Candara"/>
              <a:ea typeface="Candara"/>
              <a:cs typeface="Candara"/>
              <a:sym typeface="Candara"/>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Keep your judgement in check</a:t>
            </a:r>
            <a:endParaRPr b="0" i="0" sz="2400" u="none" cap="none" strike="noStrike">
              <a:solidFill>
                <a:schemeClr val="dk2"/>
              </a:solidFill>
              <a:latin typeface="Candara"/>
              <a:ea typeface="Candara"/>
              <a:cs typeface="Candara"/>
              <a:sym typeface="Candara"/>
            </a:endParaRPr>
          </a:p>
          <a:p>
            <a:pPr indent="-274319" lvl="1" marL="576262" marR="0" rtl="0" algn="l">
              <a:spcBef>
                <a:spcPts val="480"/>
              </a:spcBef>
              <a:spcAft>
                <a:spcPts val="0"/>
              </a:spcAft>
              <a:buClr>
                <a:schemeClr val="accent1"/>
              </a:buClr>
              <a:buSzPts val="2200"/>
              <a:buFont typeface="Noto Sans Symbols"/>
              <a:buChar char="∗"/>
            </a:pPr>
            <a:r>
              <a:rPr lang="en-US"/>
              <a:t>Don’t use terms like “good/bad college” </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Remember the teen brains’ limitations</a:t>
            </a:r>
            <a:endParaRPr b="0" i="0" sz="2400" u="none" cap="none" strike="noStrike">
              <a:solidFill>
                <a:schemeClr val="dk2"/>
              </a:solidFill>
              <a:latin typeface="Candara"/>
              <a:ea typeface="Candara"/>
              <a:cs typeface="Candara"/>
              <a:sym typeface="Candara"/>
            </a:endParaRPr>
          </a:p>
          <a:p>
            <a:pPr indent="-274319" lvl="1" marL="576262" marR="0" rtl="0" algn="l">
              <a:spcBef>
                <a:spcPts val="480"/>
              </a:spcBef>
              <a:spcAft>
                <a:spcPts val="0"/>
              </a:spcAft>
              <a:buClr>
                <a:schemeClr val="accent1"/>
              </a:buClr>
              <a:buSzPts val="2200"/>
              <a:buFont typeface="Noto Sans Symbols"/>
              <a:buChar char="∗"/>
            </a:pPr>
            <a:r>
              <a:rPr lang="en-US"/>
              <a:t> Easily </a:t>
            </a:r>
            <a:r>
              <a:rPr lang="en-US"/>
              <a:t>overwhelmed</a:t>
            </a:r>
            <a:endParaRPr/>
          </a:p>
          <a:p>
            <a:pPr indent="-274319" lvl="1" marL="576262" marR="0" rtl="0" algn="l">
              <a:spcBef>
                <a:spcPts val="480"/>
              </a:spcBef>
              <a:spcAft>
                <a:spcPts val="0"/>
              </a:spcAft>
              <a:buClr>
                <a:schemeClr val="accent1"/>
              </a:buClr>
              <a:buSzPts val="2200"/>
              <a:buFont typeface="Noto Sans Symbols"/>
              <a:buChar char="∗"/>
            </a:pPr>
            <a:r>
              <a:rPr lang="en-US"/>
              <a:t> Grounded in the here and now</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Don’t try to cover too much in one sitting</a:t>
            </a:r>
            <a:endParaRPr b="0" i="0" sz="2400" u="none" cap="none" strike="noStrike">
              <a:solidFill>
                <a:schemeClr val="dk2"/>
              </a:solidFill>
              <a:latin typeface="Candara"/>
              <a:ea typeface="Candara"/>
              <a:cs typeface="Candara"/>
              <a:sym typeface="Candara"/>
            </a:endParaRPr>
          </a:p>
        </p:txBody>
      </p:sp>
      <p:sp>
        <p:nvSpPr>
          <p:cNvPr id="178" name="Google Shape;178;p19"/>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Candara"/>
              <a:buNone/>
            </a:pPr>
            <a:r>
              <a:rPr b="0" i="0" lang="en-US" sz="4400" u="none" cap="none" strike="noStrike">
                <a:solidFill>
                  <a:srgbClr val="FFFFFF"/>
                </a:solidFill>
                <a:latin typeface="Candara"/>
                <a:ea typeface="Candara"/>
                <a:cs typeface="Candara"/>
                <a:sym typeface="Candara"/>
              </a:rPr>
              <a:t>Let’s Talk</a:t>
            </a:r>
            <a:endParaRPr b="0" i="0" sz="4400" u="none" cap="none" strike="noStrike">
              <a:solidFill>
                <a:srgbClr val="FFFFFF"/>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idx="1" type="body"/>
          </p:nvPr>
        </p:nvSpPr>
        <p:spPr>
          <a:xfrm>
            <a:off x="214062" y="2026187"/>
            <a:ext cx="8690901" cy="4466172"/>
          </a:xfrm>
          <a:prstGeom prst="rect">
            <a:avLst/>
          </a:prstGeom>
          <a:noFill/>
          <a:ln>
            <a:noFill/>
          </a:ln>
        </p:spPr>
        <p:txBody>
          <a:bodyPr anchorCtr="0" anchor="t" bIns="45700" lIns="91425" spcFirstLastPara="1" rIns="91425" wrap="square" tIns="45700">
            <a:noAutofit/>
          </a:bodyPr>
          <a:lstStyle/>
          <a:p>
            <a:pPr indent="0" lvl="0" marL="855662" marR="0" rtl="0" algn="l">
              <a:spcBef>
                <a:spcPts val="480"/>
              </a:spcBef>
              <a:spcAft>
                <a:spcPts val="0"/>
              </a:spcAft>
              <a:buNone/>
            </a:pPr>
            <a:r>
              <a:t/>
            </a:r>
            <a:endParaRPr b="1" sz="2400"/>
          </a:p>
          <a:p>
            <a:pPr indent="0" lvl="0" marL="914400" marR="0" rtl="0" algn="l">
              <a:spcBef>
                <a:spcPts val="480"/>
              </a:spcBef>
              <a:spcAft>
                <a:spcPts val="0"/>
              </a:spcAft>
              <a:buNone/>
            </a:pPr>
            <a:r>
              <a:rPr b="1" lang="en-US" sz="3000"/>
              <a:t>Managing a Budget</a:t>
            </a:r>
            <a:endParaRPr b="1" i="0" sz="3000" u="none" cap="none" strike="noStrike">
              <a:solidFill>
                <a:schemeClr val="dk2"/>
              </a:solidFill>
              <a:latin typeface="Candara"/>
              <a:ea typeface="Candara"/>
              <a:cs typeface="Candara"/>
              <a:sym typeface="Candara"/>
            </a:endParaRPr>
          </a:p>
          <a:p>
            <a:pPr indent="-228600" lvl="3" marL="1143000" marR="0" rtl="0" algn="l">
              <a:spcBef>
                <a:spcPts val="480"/>
              </a:spcBef>
              <a:spcAft>
                <a:spcPts val="0"/>
              </a:spcAft>
              <a:buClr>
                <a:schemeClr val="accent1"/>
              </a:buClr>
              <a:buSzPts val="2400"/>
              <a:buFont typeface="Noto Sans Symbols"/>
              <a:buChar char="∗"/>
            </a:pPr>
            <a:r>
              <a:rPr lang="en-US" sz="2400"/>
              <a:t>How much can we pay for college</a:t>
            </a:r>
            <a:endParaRPr sz="2400"/>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Create a budget - great time to determine a budget</a:t>
            </a:r>
            <a:endParaRPr/>
          </a:p>
          <a:p>
            <a:pPr indent="-228600" lvl="4" marL="1463040" marR="0" rtl="0" algn="l">
              <a:spcBef>
                <a:spcPts val="440"/>
              </a:spcBef>
              <a:spcAft>
                <a:spcPts val="0"/>
              </a:spcAft>
              <a:buClr>
                <a:schemeClr val="accent1"/>
              </a:buClr>
              <a:buSzPts val="2200"/>
              <a:buFont typeface="Noto Sans Symbols"/>
              <a:buChar char="∗"/>
            </a:pPr>
            <a:r>
              <a:rPr b="0" i="0" lang="en-US" sz="2200" u="none" cap="none" strike="noStrike">
                <a:solidFill>
                  <a:schemeClr val="dk2"/>
                </a:solidFill>
                <a:latin typeface="Candara"/>
                <a:ea typeface="Candara"/>
                <a:cs typeface="Candara"/>
                <a:sym typeface="Candara"/>
              </a:rPr>
              <a:t>Determine who will supply spending money</a:t>
            </a:r>
            <a:endParaRPr/>
          </a:p>
          <a:p>
            <a:pPr indent="-228600" lvl="5" marL="1783079" marR="0" rtl="0" algn="l">
              <a:spcBef>
                <a:spcPts val="384"/>
              </a:spcBef>
              <a:spcAft>
                <a:spcPts val="0"/>
              </a:spcAft>
              <a:buClr>
                <a:schemeClr val="accent1"/>
              </a:buClr>
              <a:buSzPts val="2000"/>
              <a:buFont typeface="Noto Sans Symbols"/>
              <a:buChar char="∗"/>
            </a:pPr>
            <a:r>
              <a:rPr b="0" i="0" lang="en-US" sz="2000" u="none" cap="none" strike="noStrike">
                <a:solidFill>
                  <a:schemeClr val="dk2"/>
                </a:solidFill>
                <a:latin typeface="Candara"/>
                <a:ea typeface="Candara"/>
                <a:cs typeface="Candara"/>
                <a:sym typeface="Candara"/>
              </a:rPr>
              <a:t> how much?</a:t>
            </a:r>
            <a:endParaRPr/>
          </a:p>
          <a:p>
            <a:pPr indent="-228600" lvl="5" marL="1783079" marR="0" rtl="0" algn="l">
              <a:spcBef>
                <a:spcPts val="384"/>
              </a:spcBef>
              <a:spcAft>
                <a:spcPts val="0"/>
              </a:spcAft>
              <a:buClr>
                <a:schemeClr val="accent1"/>
              </a:buClr>
              <a:buSzPts val="2000"/>
              <a:buFont typeface="Noto Sans Symbols"/>
              <a:buChar char="∗"/>
            </a:pPr>
            <a:r>
              <a:rPr b="0" i="0" lang="en-US" sz="2000" u="none" cap="none" strike="noStrike">
                <a:solidFill>
                  <a:schemeClr val="dk2"/>
                </a:solidFill>
                <a:latin typeface="Candara"/>
                <a:ea typeface="Candara"/>
                <a:cs typeface="Candara"/>
                <a:sym typeface="Candara"/>
              </a:rPr>
              <a:t> for what? What are you willing to pay for? What are you not willing to pay for?</a:t>
            </a:r>
            <a:endParaRPr/>
          </a:p>
          <a:p>
            <a:pPr indent="-228600" lvl="5" marL="1783079" marR="0" rtl="0" algn="l">
              <a:spcBef>
                <a:spcPts val="384"/>
              </a:spcBef>
              <a:spcAft>
                <a:spcPts val="0"/>
              </a:spcAft>
              <a:buClr>
                <a:schemeClr val="accent1"/>
              </a:buClr>
              <a:buSzPts val="2000"/>
              <a:buFont typeface="Noto Sans Symbols"/>
              <a:buChar char="∗"/>
            </a:pPr>
            <a:r>
              <a:rPr b="0" i="0" lang="en-US" sz="2000" u="none" cap="none" strike="noStrike">
                <a:solidFill>
                  <a:schemeClr val="dk2"/>
                </a:solidFill>
                <a:latin typeface="Candara"/>
                <a:ea typeface="Candara"/>
                <a:cs typeface="Candara"/>
                <a:sym typeface="Candara"/>
              </a:rPr>
              <a:t>Determine a spending amount limit</a:t>
            </a:r>
            <a:endParaRPr/>
          </a:p>
          <a:p>
            <a:pPr indent="-228600" lvl="3" marL="114300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Candara"/>
                <a:ea typeface="Candara"/>
                <a:cs typeface="Candara"/>
                <a:sym typeface="Candara"/>
              </a:rPr>
              <a:t>Help Student Differentiate Wants vs. Needs</a:t>
            </a:r>
            <a:endParaRPr/>
          </a:p>
          <a:p>
            <a:pPr indent="0" lvl="0" marL="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Candara"/>
              <a:ea typeface="Candara"/>
              <a:cs typeface="Candara"/>
              <a:sym typeface="Candara"/>
            </a:endParaRPr>
          </a:p>
        </p:txBody>
      </p:sp>
      <p:sp>
        <p:nvSpPr>
          <p:cNvPr id="185" name="Google Shape;185;p20"/>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Black"/>
              <a:buNone/>
            </a:pPr>
            <a:r>
              <a:rPr b="0" i="0" lang="en-US" sz="3200" u="none" cap="none" strike="noStrike">
                <a:solidFill>
                  <a:srgbClr val="FFFFFF"/>
                </a:solidFill>
                <a:latin typeface="Arial Black"/>
                <a:ea typeface="Arial Black"/>
                <a:cs typeface="Arial Black"/>
                <a:sym typeface="Arial Black"/>
              </a:rPr>
              <a:t>Conversations You Need to Have </a:t>
            </a:r>
            <a:endParaRPr b="0" i="0" sz="32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Zits.gif" id="190" name="Google Shape;190;p21"/>
          <p:cNvPicPr preferRelativeResize="0"/>
          <p:nvPr>
            <p:ph idx="1" type="body"/>
          </p:nvPr>
        </p:nvPicPr>
        <p:blipFill rotWithShape="1">
          <a:blip r:embed="rId3">
            <a:alphaModFix/>
          </a:blip>
          <a:srcRect b="-10257" l="0" r="0" t="-10257"/>
          <a:stretch/>
        </p:blipFill>
        <p:spPr>
          <a:xfrm>
            <a:off x="513749" y="1783615"/>
            <a:ext cx="8362674" cy="48653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